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434" r:id="rId2"/>
    <p:sldId id="435" r:id="rId3"/>
    <p:sldId id="43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66FF"/>
    <a:srgbClr val="EC14D2"/>
    <a:srgbClr val="FFDDD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75" d="100"/>
          <a:sy n="75" d="100"/>
        </p:scale>
        <p:origin x="96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-3144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13E64-FA2B-4CD4-B9F6-BE608D2BEC70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1CEE4-A92D-4C3B-99F7-A534A642CC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A2FDF-111D-4E78-B898-CC4F37924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8438E3-A88D-4503-A77B-AE5201B11B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752F1D-BE6B-447D-8736-92BA20086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E626-0E46-4F91-9FE7-B2B2089C7B2D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8AED3F-8C39-403B-8911-1C69589FF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025938-3241-47B5-BBF3-6E4CCA980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1EF-6AB2-4513-A4A9-3173891F6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54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893B1-B04E-44EF-AB2B-F4F8E189E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3EA6A2-2AA2-4078-8608-C201B92C9A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84DCC-0A6E-451E-AFD8-EFF4C54DF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E626-0E46-4F91-9FE7-B2B2089C7B2D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D23BD-A6CF-4254-9342-EC6A6F2C1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34A54-CAB2-4CEC-86EE-40BA645B1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1EF-6AB2-4513-A4A9-3173891F6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54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80EC2D-27AA-4EAD-9FF2-55511E8998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E6575C-67AD-4733-BF77-9594A7C50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F3D457-F2EC-43FE-83F2-ACA7DDB09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E626-0E46-4F91-9FE7-B2B2089C7B2D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2FB07-D914-4FD4-86BC-255A75C38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E9C41-72FD-476B-A74C-5CB937316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1EF-6AB2-4513-A4A9-3173891F6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4891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9E47DB-CC4C-440E-900B-FA8400173D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4A97AE2-3EBA-4DF3-8305-8DD4091C68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A94B54-F20C-4C5D-9967-26CE3B6F2C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159E4C-FABC-4AC1-9A65-57E609B6B8F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8081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FD7FC-9BD3-4B62-BCAC-69602D708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C2D99-0594-4245-A0C8-AC37E1A59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A533C-8DBE-44FD-8C14-B95D92938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E626-0E46-4F91-9FE7-B2B2089C7B2D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BA90C-7460-470D-8956-F1175344B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362DA-E018-48FB-9665-4423D2E3C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1EF-6AB2-4513-A4A9-3173891F6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89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29705-2953-4550-8823-6DAE7DBC4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C2EB8-4B18-4571-9756-8D3B718010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15787-DE8E-453E-A3B1-568965481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E626-0E46-4F91-9FE7-B2B2089C7B2D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65B506-AF6A-4122-BB12-D35DF3A6A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622767-86C7-4537-8D3F-446097122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1EF-6AB2-4513-A4A9-3173891F6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305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1E990-1741-4251-AFDE-1087EA2A2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AF65A-772D-460F-B202-BBDBF430AC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FB8EB1-613F-4704-8A6B-8ADBBE489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FF6B65-0309-4AD0-8440-A67B9F4CD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E626-0E46-4F91-9FE7-B2B2089C7B2D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66040A-7DC9-4531-B4C0-56914DD6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5D43B7-6910-4E51-B24F-75F62BE02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1EF-6AB2-4513-A4A9-3173891F6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12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E976C-80E1-440A-82A4-B9C570934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C919E-8685-49E6-AC12-656966C814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0FDBFD-F549-41A5-B377-D3F880E972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F65988-726B-4220-BE6C-D011BE361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E97DC3-00B9-4FBE-B8F4-BD0D49C70D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F09925-4DA9-4ECE-8445-5355A9F27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E626-0E46-4F91-9FE7-B2B2089C7B2D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699F97-8F33-450B-AF7C-E888E8F6B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FCD067-015F-4F92-94A2-DAC11D749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1EF-6AB2-4513-A4A9-3173891F6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460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72F91-FE8F-4F8E-AB13-5EB334EC1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E7305E-8544-4FA1-823E-DEB9C9AA8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E626-0E46-4F91-9FE7-B2B2089C7B2D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0BAC73-E553-486A-9B25-D74AD174A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33C1CF-2BDD-44B6-BDD0-2FCC3C6F62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1EF-6AB2-4513-A4A9-3173891F6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015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138DE0-4E39-4335-BB49-0651110CC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E626-0E46-4F91-9FE7-B2B2089C7B2D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B11BD1-FF79-4167-ABAE-CBE424E22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42AD71-12F7-469E-977C-AC16D1F0F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1EF-6AB2-4513-A4A9-3173891F6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18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47A73-E7D3-485E-AF66-1FC72A881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3868C-A81F-4CA5-A191-D6E565D8C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57ECAF-0E4D-4886-BDF8-B01825FB54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78F0CE-B1F7-466A-9EC8-3958EC6F6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E626-0E46-4F91-9FE7-B2B2089C7B2D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9EE647-DD7A-4230-8DBB-2D2507791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9AB721-302E-40D5-85FD-29BA44C45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1EF-6AB2-4513-A4A9-3173891F6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80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BD9B8-35C3-4C4C-BE19-10F5A153F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0F4EED-5E40-4F30-A765-DFB39F6D9C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D6DEAE-887E-489D-84FE-D17801330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E6802-30E1-4FF5-86B0-FB863F4C3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4E626-0E46-4F91-9FE7-B2B2089C7B2D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17C5E-CC58-4F62-91C1-70A8085CE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2D7D78-80D5-44A3-84F6-E3101C86E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71EF-6AB2-4513-A4A9-3173891F6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19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2C56D9-43E5-432C-AE15-3CBED098A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7749BC-127B-4B43-A599-EFDCD9034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578B7-F571-4D93-8792-7F098F5A2C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4E626-0E46-4F91-9FE7-B2B2089C7B2D}" type="datetimeFigureOut">
              <a:rPr lang="en-US" smtClean="0"/>
              <a:pPr/>
              <a:t>12/17/2018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A1FB01-37D1-4A14-9E35-5DBE786CB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A15B10-FD29-441D-A0CF-7E4CC397E0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971EF-6AB2-4513-A4A9-3173891F6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3069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st_of_Atlas_Shrugged_characters" TargetMode="External"/><Relationship Id="rId2" Type="http://schemas.openxmlformats.org/officeDocument/2006/relationships/hyperlink" Target="https://en.wikipedia.org/wiki/Atlas_Shrugged:_Part_II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62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988" y="0"/>
            <a:ext cx="6149788" cy="6831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62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75712" y="0"/>
            <a:ext cx="4645958" cy="6784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7557" y="17930"/>
            <a:ext cx="8139953" cy="6858001"/>
          </a:xfrm>
        </p:spPr>
        <p:txBody>
          <a:bodyPr>
            <a:noAutofit/>
          </a:bodyPr>
          <a:lstStyle/>
          <a:p>
            <a:pPr>
              <a:lnSpc>
                <a:spcPct val="75000"/>
              </a:lnSpc>
              <a:spcBef>
                <a:spcPts val="400"/>
              </a:spcBef>
              <a:buNone/>
            </a:pPr>
            <a:r>
              <a:rPr lang="en-US" b="1" dirty="0">
                <a:solidFill>
                  <a:srgbClr val="92D050"/>
                </a:solidFill>
              </a:rPr>
              <a:t>Ayn Rand (1905-1982) </a:t>
            </a:r>
            <a:r>
              <a:rPr lang="en-US" dirty="0">
                <a:solidFill>
                  <a:srgbClr val="00B0F0"/>
                </a:solidFill>
              </a:rPr>
              <a:t>– Discussion not written notes</a:t>
            </a:r>
          </a:p>
          <a:p>
            <a:pPr>
              <a:lnSpc>
                <a:spcPct val="75000"/>
              </a:lnSpc>
              <a:spcBef>
                <a:spcPts val="400"/>
              </a:spcBef>
            </a:pPr>
            <a:r>
              <a:rPr lang="en-US" sz="2500" dirty="0"/>
              <a:t>Russian-American writer and philosopher (came to America when she was 21 </a:t>
            </a:r>
          </a:p>
          <a:p>
            <a:pPr>
              <a:lnSpc>
                <a:spcPct val="75000"/>
              </a:lnSpc>
              <a:spcBef>
                <a:spcPts val="400"/>
              </a:spcBef>
            </a:pPr>
            <a:r>
              <a:rPr lang="en-US" sz="2500" dirty="0"/>
              <a:t>Created philosophy of objectivism </a:t>
            </a:r>
          </a:p>
          <a:p>
            <a:pPr lvl="1">
              <a:lnSpc>
                <a:spcPct val="75000"/>
              </a:lnSpc>
              <a:spcBef>
                <a:spcPts val="400"/>
              </a:spcBef>
            </a:pPr>
            <a:r>
              <a:rPr lang="en-US" sz="2500" dirty="0"/>
              <a:t>Most famous works are </a:t>
            </a:r>
            <a:r>
              <a:rPr lang="en-US" sz="2500" i="1" dirty="0"/>
              <a:t>Atlas Shrugged </a:t>
            </a:r>
            <a:r>
              <a:rPr lang="en-US" sz="2500" dirty="0"/>
              <a:t>and </a:t>
            </a:r>
            <a:r>
              <a:rPr lang="en-US" sz="2500" i="1" dirty="0"/>
              <a:t>The Fountainhead</a:t>
            </a:r>
          </a:p>
          <a:p>
            <a:pPr>
              <a:lnSpc>
                <a:spcPct val="75000"/>
              </a:lnSpc>
              <a:spcBef>
                <a:spcPts val="400"/>
              </a:spcBef>
            </a:pPr>
            <a:r>
              <a:rPr lang="en-US" sz="2500" dirty="0"/>
              <a:t>Reason is the only path to knowledge</a:t>
            </a:r>
          </a:p>
          <a:p>
            <a:pPr marL="685800" lvl="2">
              <a:lnSpc>
                <a:spcPct val="75000"/>
              </a:lnSpc>
              <a:spcBef>
                <a:spcPts val="400"/>
              </a:spcBef>
            </a:pPr>
            <a:r>
              <a:rPr lang="en-US" sz="2500" dirty="0"/>
              <a:t>Rejected all faith and religion</a:t>
            </a:r>
          </a:p>
          <a:p>
            <a:pPr marL="685800" lvl="2">
              <a:lnSpc>
                <a:spcPct val="75000"/>
              </a:lnSpc>
              <a:spcBef>
                <a:spcPts val="400"/>
              </a:spcBef>
            </a:pPr>
            <a:r>
              <a:rPr lang="en-US" sz="2500" dirty="0"/>
              <a:t>Acknowledged Aristotle as her greatest influence</a:t>
            </a:r>
          </a:p>
          <a:p>
            <a:pPr>
              <a:lnSpc>
                <a:spcPct val="75000"/>
              </a:lnSpc>
              <a:spcBef>
                <a:spcPts val="400"/>
              </a:spcBef>
            </a:pPr>
            <a:r>
              <a:rPr lang="en-US" sz="2500" dirty="0"/>
              <a:t>Major influence on American conservative movement and Republican party</a:t>
            </a:r>
          </a:p>
          <a:p>
            <a:pPr marL="685800" lvl="2">
              <a:lnSpc>
                <a:spcPct val="75000"/>
              </a:lnSpc>
              <a:spcBef>
                <a:spcPts val="400"/>
              </a:spcBef>
            </a:pPr>
            <a:r>
              <a:rPr lang="en-US" sz="2500" dirty="0"/>
              <a:t>This despite some major conflicts with conservative and right-wing ideals (atheism, abortion rights, her all or nothing philosophy, etc.)</a:t>
            </a:r>
          </a:p>
          <a:p>
            <a:pPr>
              <a:lnSpc>
                <a:spcPct val="75000"/>
              </a:lnSpc>
              <a:spcBef>
                <a:spcPts val="400"/>
              </a:spcBef>
            </a:pPr>
            <a:r>
              <a:rPr lang="en-US" sz="2500" dirty="0"/>
              <a:t>On imperialism (next unit): “Americans didn’t conquer…You are a racist if you object to that…[And since] the Indians did not have any property rights – they didn’t have the concept of property…they didn’t have any rights to the land” </a:t>
            </a:r>
          </a:p>
          <a:p>
            <a:pPr>
              <a:lnSpc>
                <a:spcPct val="75000"/>
              </a:lnSpc>
              <a:spcBef>
                <a:spcPts val="400"/>
              </a:spcBef>
            </a:pPr>
            <a:r>
              <a:rPr lang="en-US" sz="2500" b="1" dirty="0">
                <a:solidFill>
                  <a:srgbClr val="FFFF00"/>
                </a:solidFill>
              </a:rPr>
              <a:t>HER IDEAS ARE CONTROVERSIAL, I AM NOT ADVOCATING THEM ONE WAY OR THE OTHER! </a:t>
            </a:r>
          </a:p>
        </p:txBody>
      </p:sp>
      <p:pic>
        <p:nvPicPr>
          <p:cNvPr id="9728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66" y="107575"/>
            <a:ext cx="4231342" cy="6242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7576"/>
            <a:ext cx="12192000" cy="1344706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3600" b="1" dirty="0">
                <a:solidFill>
                  <a:srgbClr val="FFC000"/>
                </a:solidFill>
                <a:latin typeface="+mn-lt"/>
              </a:rPr>
              <a:t>Atlas Shrugged: Part II </a:t>
            </a:r>
            <a:br>
              <a:rPr lang="en-US" sz="3600" b="1" dirty="0">
                <a:solidFill>
                  <a:srgbClr val="FFFF00"/>
                </a:solidFill>
                <a:latin typeface="+mn-lt"/>
              </a:rPr>
            </a:br>
            <a:r>
              <a:rPr lang="en-US" sz="3100" b="1" dirty="0">
                <a:solidFill>
                  <a:srgbClr val="92D050"/>
                </a:solidFill>
                <a:latin typeface="+mn-lt"/>
              </a:rPr>
              <a:t>(start at 6:00 – end @ 45:00, 1:02:00 or 1:27:00 – the decision is yours!) </a:t>
            </a:r>
            <a:br>
              <a:rPr lang="en-US" sz="3100" b="1" dirty="0">
                <a:solidFill>
                  <a:srgbClr val="92D050"/>
                </a:solidFill>
                <a:latin typeface="+mn-lt"/>
              </a:rPr>
            </a:br>
            <a:endParaRPr lang="en-US" sz="31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2563683"/>
            <a:ext cx="12192000" cy="619207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en-US" sz="2700" b="1" dirty="0"/>
              <a:t>On Page 54 of your NB (</a:t>
            </a:r>
            <a:r>
              <a:rPr lang="en-US" sz="2700" b="1" u="sng" dirty="0"/>
              <a:t>minimum of three FULL sentences each</a:t>
            </a:r>
            <a:r>
              <a:rPr lang="en-US" sz="2700" b="1" dirty="0"/>
              <a:t>)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700" b="1" dirty="0"/>
              <a:t>How did the Dagny Taggart’s Railroad mirror that of a railroad during the beginning of the Industrial Revolution? 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700" b="1" dirty="0"/>
              <a:t>How did Hank Rearden’s metal symbolize steel created by the Bessemer process during the industrial revolution?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700" b="1" dirty="0"/>
              <a:t>How does the movie support laissez – faire capitalism?</a:t>
            </a:r>
          </a:p>
          <a:p>
            <a:pPr marL="971550" lvl="1" indent="-514350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700" b="1" dirty="0"/>
              <a:t>How does the movie challenge socialism?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174376"/>
            <a:ext cx="12192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rgbClr val="FFFF00"/>
                </a:solidFill>
              </a:rPr>
              <a:t>IF YOU WERE ABSENT – It’s on Amazon Prime video (if you have access), if not, use these links – </a:t>
            </a:r>
            <a:r>
              <a:rPr lang="en-US" sz="2600" b="1" dirty="0">
                <a:solidFill>
                  <a:srgbClr val="FFFF00"/>
                </a:solidFill>
                <a:hlinkClick r:id="rId2"/>
              </a:rPr>
              <a:t>Synopsis</a:t>
            </a:r>
            <a:r>
              <a:rPr lang="en-US" sz="2600" b="1" dirty="0">
                <a:solidFill>
                  <a:srgbClr val="FFFF00"/>
                </a:solidFill>
              </a:rPr>
              <a:t> and </a:t>
            </a:r>
            <a:r>
              <a:rPr lang="en-US" sz="2600" b="1" dirty="0">
                <a:solidFill>
                  <a:srgbClr val="FFFF00"/>
                </a:solidFill>
                <a:hlinkClick r:id="rId3"/>
              </a:rPr>
              <a:t>Character List</a:t>
            </a:r>
            <a:r>
              <a:rPr lang="en-US" sz="2600" b="1" dirty="0">
                <a:solidFill>
                  <a:srgbClr val="FFFF00"/>
                </a:solidFill>
              </a:rPr>
              <a:t> – from the most reliable source in the world WIKIPEDIA (kidding) to answer the following questions to the best of your ability:</a:t>
            </a:r>
            <a:endParaRPr lang="en-US" sz="2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33431</TotalTime>
  <Words>260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Atlas Shrugged: Part II  (start at 6:00 – end @ 45:00, 1:02:00 or 1:27:00 – the decision is yours!)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Shafer</dc:creator>
  <cp:lastModifiedBy>Jay Shafer</cp:lastModifiedBy>
  <cp:revision>109</cp:revision>
  <dcterms:created xsi:type="dcterms:W3CDTF">2018-11-09T11:32:44Z</dcterms:created>
  <dcterms:modified xsi:type="dcterms:W3CDTF">2018-12-17T11:17:57Z</dcterms:modified>
</cp:coreProperties>
</file>