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F99EAA-028A-4287-8EA4-8C9907C8BDD7}"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319850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99EAA-028A-4287-8EA4-8C9907C8BDD7}"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1561095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99EAA-028A-4287-8EA4-8C9907C8BDD7}"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286917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F99EAA-028A-4287-8EA4-8C9907C8BDD7}"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3093903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F99EAA-028A-4287-8EA4-8C9907C8BDD7}" type="datetimeFigureOut">
              <a:rPr lang="en-US" smtClean="0"/>
              <a:t>11/16/2018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2567048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F99EAA-028A-4287-8EA4-8C9907C8BDD7}" type="datetimeFigureOut">
              <a:rPr lang="en-US" smtClean="0"/>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1128904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F99EAA-028A-4287-8EA4-8C9907C8BDD7}" type="datetimeFigureOut">
              <a:rPr lang="en-US" smtClean="0"/>
              <a:t>11/16/2018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2866894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F99EAA-028A-4287-8EA4-8C9907C8BDD7}" type="datetimeFigureOut">
              <a:rPr lang="en-US" smtClean="0"/>
              <a:t>11/16/2018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326189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F99EAA-028A-4287-8EA4-8C9907C8BDD7}" type="datetimeFigureOut">
              <a:rPr lang="en-US" smtClean="0"/>
              <a:t>11/16/2018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352723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F99EAA-028A-4287-8EA4-8C9907C8BDD7}" type="datetimeFigureOut">
              <a:rPr lang="en-US" smtClean="0"/>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169841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F99EAA-028A-4287-8EA4-8C9907C8BDD7}" type="datetimeFigureOut">
              <a:rPr lang="en-US" smtClean="0"/>
              <a:t>11/16/2018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0CB22-DAE8-4176-82F2-ACF2BD7EE634}" type="slidenum">
              <a:rPr lang="en-US" smtClean="0"/>
              <a:t>‹#›</a:t>
            </a:fld>
            <a:endParaRPr lang="en-US"/>
          </a:p>
        </p:txBody>
      </p:sp>
    </p:spTree>
    <p:extLst>
      <p:ext uri="{BB962C8B-B14F-4D97-AF65-F5344CB8AC3E}">
        <p14:creationId xmlns:p14="http://schemas.microsoft.com/office/powerpoint/2010/main" val="3684656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99EAA-028A-4287-8EA4-8C9907C8BDD7}" type="datetimeFigureOut">
              <a:rPr lang="en-US" smtClean="0"/>
              <a:t>11/16/2018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0CB22-DAE8-4176-82F2-ACF2BD7EE634}" type="slidenum">
              <a:rPr lang="en-US" smtClean="0"/>
              <a:t>‹#›</a:t>
            </a:fld>
            <a:endParaRPr lang="en-US"/>
          </a:p>
        </p:txBody>
      </p:sp>
    </p:spTree>
    <p:extLst>
      <p:ext uri="{BB962C8B-B14F-4D97-AF65-F5344CB8AC3E}">
        <p14:creationId xmlns:p14="http://schemas.microsoft.com/office/powerpoint/2010/main" val="697368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kSvT02q4h40" TargetMode="External"/><Relationship Id="rId2" Type="http://schemas.openxmlformats.org/officeDocument/2006/relationships/hyperlink" Target="https://www.youtube.com/watch?v=JdpspllWI2o" TargetMode="External"/><Relationship Id="rId1" Type="http://schemas.openxmlformats.org/officeDocument/2006/relationships/slideLayout" Target="../slideLayouts/slideLayout2.xml"/><Relationship Id="rId4" Type="http://schemas.openxmlformats.org/officeDocument/2006/relationships/hyperlink" Target="https://www.youtube.com/watch?v=mJUQR2oBJv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AC84C-6DBC-4134-BFC4-1844A0B324C1}"/>
              </a:ext>
            </a:extLst>
          </p:cNvPr>
          <p:cNvSpPr>
            <a:spLocks noGrp="1"/>
          </p:cNvSpPr>
          <p:nvPr>
            <p:ph type="title"/>
          </p:nvPr>
        </p:nvSpPr>
        <p:spPr>
          <a:xfrm>
            <a:off x="0" y="-391501"/>
            <a:ext cx="12192000" cy="1325563"/>
          </a:xfrm>
        </p:spPr>
        <p:txBody>
          <a:bodyPr>
            <a:normAutofit/>
          </a:bodyPr>
          <a:lstStyle/>
          <a:p>
            <a:pPr algn="ctr"/>
            <a:r>
              <a:rPr lang="en-US" sz="2800" b="1" dirty="0">
                <a:solidFill>
                  <a:srgbClr val="FFC000"/>
                </a:solidFill>
                <a:latin typeface="+mn-lt"/>
              </a:rPr>
              <a:t>Homework (Time to Start in Class?)</a:t>
            </a:r>
          </a:p>
        </p:txBody>
      </p:sp>
      <p:sp>
        <p:nvSpPr>
          <p:cNvPr id="3" name="Content Placeholder 2">
            <a:extLst>
              <a:ext uri="{FF2B5EF4-FFF2-40B4-BE49-F238E27FC236}">
                <a16:creationId xmlns:a16="http://schemas.microsoft.com/office/drawing/2014/main" id="{2995C6B0-97B6-4123-BE5F-F77B3747E496}"/>
              </a:ext>
            </a:extLst>
          </p:cNvPr>
          <p:cNvSpPr>
            <a:spLocks noGrp="1"/>
          </p:cNvSpPr>
          <p:nvPr>
            <p:ph idx="1"/>
          </p:nvPr>
        </p:nvSpPr>
        <p:spPr>
          <a:xfrm>
            <a:off x="0" y="426129"/>
            <a:ext cx="12192000" cy="7217546"/>
          </a:xfrm>
        </p:spPr>
        <p:txBody>
          <a:bodyPr>
            <a:normAutofit/>
          </a:bodyPr>
          <a:lstStyle/>
          <a:p>
            <a:pPr marL="514350" indent="-514350">
              <a:lnSpc>
                <a:spcPct val="120000"/>
              </a:lnSpc>
              <a:spcBef>
                <a:spcPts val="200"/>
              </a:spcBef>
              <a:buFont typeface="+mj-lt"/>
              <a:buAutoNum type="arabicPeriod"/>
            </a:pPr>
            <a:r>
              <a:rPr lang="en-US" sz="3100" b="1" dirty="0"/>
              <a:t>Retrieve your book (dust off if necessary) then get a piece of notebook paper and title your page Chapter 9.1 Notes</a:t>
            </a:r>
          </a:p>
          <a:p>
            <a:pPr marL="514350" indent="-514350">
              <a:lnSpc>
                <a:spcPct val="120000"/>
              </a:lnSpc>
              <a:spcBef>
                <a:spcPts val="200"/>
              </a:spcBef>
              <a:buFont typeface="+mj-lt"/>
              <a:buAutoNum type="arabicPeriod"/>
            </a:pPr>
            <a:r>
              <a:rPr lang="en-US" sz="3100" b="1" dirty="0"/>
              <a:t>Read Chapter 9.1 (Starting on Page 284)</a:t>
            </a:r>
          </a:p>
          <a:p>
            <a:pPr marL="514350" indent="-514350">
              <a:lnSpc>
                <a:spcPct val="120000"/>
              </a:lnSpc>
              <a:spcBef>
                <a:spcPts val="200"/>
              </a:spcBef>
              <a:buFont typeface="+mj-lt"/>
              <a:buAutoNum type="arabicPeriod"/>
            </a:pPr>
            <a:r>
              <a:rPr lang="en-US" sz="3100" b="1" dirty="0"/>
              <a:t>Take notes on every heading:</a:t>
            </a:r>
          </a:p>
          <a:p>
            <a:pPr marL="514350" indent="-514350">
              <a:lnSpc>
                <a:spcPct val="120000"/>
              </a:lnSpc>
              <a:spcBef>
                <a:spcPts val="0"/>
              </a:spcBef>
              <a:buFont typeface="+mj-lt"/>
              <a:buAutoNum type="arabicPeriod"/>
            </a:pPr>
            <a:r>
              <a:rPr lang="en-US" sz="3100" b="1" dirty="0"/>
              <a:t>Last time we took 2 bullets per heading in Cornell style. This time you can take the notes how they suit you best. Two bullets per heading is necessary, note that the “Changes in Textile Industry” heading is extensive. HOWEVER, for 99.9% of you it will do you no good in later life to know that Samuel Crompton made the spinning mule in 1779…DON’T WASTE YOUR TIME WRITING THAT! </a:t>
            </a:r>
          </a:p>
        </p:txBody>
      </p:sp>
    </p:spTree>
    <p:extLst>
      <p:ext uri="{BB962C8B-B14F-4D97-AF65-F5344CB8AC3E}">
        <p14:creationId xmlns:p14="http://schemas.microsoft.com/office/powerpoint/2010/main" val="3884540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30D897-E5FD-4FD3-856A-57C7B51AA771}"/>
              </a:ext>
            </a:extLst>
          </p:cNvPr>
          <p:cNvSpPr>
            <a:spLocks noGrp="1"/>
          </p:cNvSpPr>
          <p:nvPr>
            <p:ph idx="1"/>
          </p:nvPr>
        </p:nvSpPr>
        <p:spPr>
          <a:xfrm>
            <a:off x="0" y="-1"/>
            <a:ext cx="12192000" cy="1899821"/>
          </a:xfrm>
        </p:spPr>
        <p:txBody>
          <a:bodyPr>
            <a:normAutofit fontScale="62500" lnSpcReduction="20000"/>
          </a:bodyPr>
          <a:lstStyle/>
          <a:p>
            <a:pPr marL="0" indent="0" algn="ctr">
              <a:lnSpc>
                <a:spcPct val="120000"/>
              </a:lnSpc>
              <a:spcBef>
                <a:spcPts val="0"/>
              </a:spcBef>
              <a:buNone/>
            </a:pPr>
            <a:r>
              <a:rPr lang="en-US" sz="3500" b="1" dirty="0">
                <a:solidFill>
                  <a:srgbClr val="92D050"/>
                </a:solidFill>
              </a:rPr>
              <a:t>“For 99.9% of you it will do you no good in later life to know that Samuel Crompton produced the spinning mule in 1779…DON’T WASTE YOUR TIME WRITING THAT” – </a:t>
            </a:r>
            <a:r>
              <a:rPr lang="en-US" sz="3500" b="1" dirty="0" err="1">
                <a:solidFill>
                  <a:srgbClr val="92D050"/>
                </a:solidFill>
              </a:rPr>
              <a:t>Mr</a:t>
            </a:r>
            <a:r>
              <a:rPr lang="en-US" sz="3500" b="1" dirty="0">
                <a:solidFill>
                  <a:srgbClr val="92D050"/>
                </a:solidFill>
              </a:rPr>
              <a:t> Shafer</a:t>
            </a:r>
            <a:endParaRPr lang="en-US" sz="3500" dirty="0">
              <a:solidFill>
                <a:srgbClr val="92D050"/>
              </a:solidFill>
            </a:endParaRPr>
          </a:p>
          <a:p>
            <a:pPr>
              <a:lnSpc>
                <a:spcPct val="120000"/>
              </a:lnSpc>
              <a:spcBef>
                <a:spcPts val="0"/>
              </a:spcBef>
            </a:pPr>
            <a:r>
              <a:rPr lang="en-US" sz="3500" b="1" dirty="0"/>
              <a:t>The world today is broken down into the “haves” and the “have-nots.” The classification of “have” (developed) and “have-not” (developing), can be traced back to the Industrial Revolution of the 1800s.  Those who industrialized first developed first, and are still the more affluent nations today.</a:t>
            </a:r>
          </a:p>
          <a:p>
            <a:endParaRPr lang="en-US" dirty="0"/>
          </a:p>
        </p:txBody>
      </p:sp>
      <p:pic>
        <p:nvPicPr>
          <p:cNvPr id="4" name="Picture 3">
            <a:extLst>
              <a:ext uri="{FF2B5EF4-FFF2-40B4-BE49-F238E27FC236}">
                <a16:creationId xmlns:a16="http://schemas.microsoft.com/office/drawing/2014/main" id="{1ACF2E89-6B93-4098-96B4-81D147CA3997}"/>
              </a:ext>
            </a:extLst>
          </p:cNvPr>
          <p:cNvPicPr>
            <a:picLocks noChangeAspect="1"/>
          </p:cNvPicPr>
          <p:nvPr/>
        </p:nvPicPr>
        <p:blipFill>
          <a:blip r:embed="rId2"/>
          <a:stretch>
            <a:fillRect/>
          </a:stretch>
        </p:blipFill>
        <p:spPr>
          <a:xfrm>
            <a:off x="949950" y="1731147"/>
            <a:ext cx="10496983" cy="5135731"/>
          </a:xfrm>
          <a:prstGeom prst="rect">
            <a:avLst/>
          </a:prstGeom>
        </p:spPr>
      </p:pic>
    </p:spTree>
    <p:extLst>
      <p:ext uri="{BB962C8B-B14F-4D97-AF65-F5344CB8AC3E}">
        <p14:creationId xmlns:p14="http://schemas.microsoft.com/office/powerpoint/2010/main" val="3758175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43491C-06AE-4BCA-A1DB-8FBAF1935A04}"/>
              </a:ext>
            </a:extLst>
          </p:cNvPr>
          <p:cNvSpPr>
            <a:spLocks noGrp="1"/>
          </p:cNvSpPr>
          <p:nvPr>
            <p:ph idx="1"/>
          </p:nvPr>
        </p:nvSpPr>
        <p:spPr>
          <a:xfrm>
            <a:off x="0" y="0"/>
            <a:ext cx="12192000" cy="6858000"/>
          </a:xfrm>
        </p:spPr>
        <p:txBody>
          <a:bodyPr>
            <a:normAutofit fontScale="92500" lnSpcReduction="10000"/>
          </a:bodyPr>
          <a:lstStyle/>
          <a:p>
            <a:pPr marL="0" indent="0" algn="ctr">
              <a:lnSpc>
                <a:spcPct val="120000"/>
              </a:lnSpc>
              <a:spcBef>
                <a:spcPts val="0"/>
              </a:spcBef>
              <a:buNone/>
            </a:pPr>
            <a:r>
              <a:rPr lang="en-US" sz="2600" b="1" dirty="0">
                <a:solidFill>
                  <a:srgbClr val="FFC000"/>
                </a:solidFill>
              </a:rPr>
              <a:t>So?</a:t>
            </a:r>
            <a:endParaRPr lang="en-US" sz="2600" dirty="0">
              <a:solidFill>
                <a:srgbClr val="FFC000"/>
              </a:solidFill>
            </a:endParaRPr>
          </a:p>
          <a:p>
            <a:pPr lvl="0">
              <a:lnSpc>
                <a:spcPct val="120000"/>
              </a:lnSpc>
              <a:spcBef>
                <a:spcPts val="0"/>
              </a:spcBef>
            </a:pPr>
            <a:r>
              <a:rPr lang="en-US" sz="2400" b="1" i="1" dirty="0"/>
              <a:t>The chocolate bar you ate during break might have been made by an 8 year old picking cocoa for endless hours on a cocoa plantation.</a:t>
            </a:r>
          </a:p>
          <a:p>
            <a:pPr lvl="0">
              <a:lnSpc>
                <a:spcPct val="120000"/>
              </a:lnSpc>
              <a:spcBef>
                <a:spcPts val="0"/>
              </a:spcBef>
            </a:pPr>
            <a:r>
              <a:rPr lang="en-US" sz="2400" b="1" i="1" dirty="0"/>
              <a:t>The 17 pounds of </a:t>
            </a:r>
            <a:r>
              <a:rPr lang="en-US" sz="2400" b="1" i="1" dirty="0">
                <a:hlinkClick r:id="rId2"/>
              </a:rPr>
              <a:t>palm oil</a:t>
            </a:r>
            <a:r>
              <a:rPr lang="en-US" sz="2400" b="1" i="1" dirty="0"/>
              <a:t> you eat each year…not to mention shampoo, cosmetics, detergents and much more is ruining the land of people abroad.</a:t>
            </a:r>
          </a:p>
          <a:p>
            <a:pPr lvl="0">
              <a:lnSpc>
                <a:spcPct val="120000"/>
              </a:lnSpc>
              <a:spcBef>
                <a:spcPts val="0"/>
              </a:spcBef>
            </a:pPr>
            <a:r>
              <a:rPr lang="en-US" sz="2400" b="1" i="1" dirty="0">
                <a:hlinkClick r:id="rId3"/>
              </a:rPr>
              <a:t>Have an iPhone</a:t>
            </a:r>
            <a:r>
              <a:rPr lang="en-US" sz="2400" b="1" i="1" dirty="0"/>
              <a:t>? Apple pays factory workers around $1.60 an hour. If workers had standard 40 hour work weeks (they are forced to work longer hours to support their families and to maintain employment) it would take them over 4 months of pure pre-tax wages to buy their standard product.</a:t>
            </a:r>
          </a:p>
          <a:p>
            <a:pPr>
              <a:lnSpc>
                <a:spcPct val="120000"/>
              </a:lnSpc>
              <a:spcBef>
                <a:spcPts val="0"/>
              </a:spcBef>
            </a:pPr>
            <a:r>
              <a:rPr lang="en-US" sz="2400" b="1" i="1" dirty="0"/>
              <a:t>As China buys U.S. Treasury Bonds, we are hesitant to put pressure on China to stop human rights violations.</a:t>
            </a:r>
          </a:p>
          <a:p>
            <a:pPr lvl="0">
              <a:lnSpc>
                <a:spcPct val="120000"/>
              </a:lnSpc>
              <a:spcBef>
                <a:spcPts val="0"/>
              </a:spcBef>
            </a:pPr>
            <a:r>
              <a:rPr lang="en-US" sz="2400" b="1" i="1" dirty="0"/>
              <a:t>When you travel to Europe on vacation, the U.S. dollar will not get you as far as it used to.</a:t>
            </a:r>
          </a:p>
          <a:p>
            <a:pPr lvl="0">
              <a:lnSpc>
                <a:spcPct val="120000"/>
              </a:lnSpc>
              <a:spcBef>
                <a:spcPts val="0"/>
              </a:spcBef>
            </a:pPr>
            <a:r>
              <a:rPr lang="en-US" sz="2400" b="1" i="1" dirty="0"/>
              <a:t>When you decide to open your own shoe store and it goes “belly up,” there isn’t any safety net. However, if your business thrives, you keep all of the profit. </a:t>
            </a:r>
          </a:p>
          <a:p>
            <a:pPr lvl="0">
              <a:lnSpc>
                <a:spcPct val="120000"/>
              </a:lnSpc>
              <a:spcBef>
                <a:spcPts val="0"/>
              </a:spcBef>
            </a:pPr>
            <a:r>
              <a:rPr lang="en-US" sz="2400" b="1" i="1" dirty="0"/>
              <a:t>A portion of your paycheck will go to Universal Health Care. This is and will remain a controversial issue.</a:t>
            </a:r>
          </a:p>
          <a:p>
            <a:pPr>
              <a:lnSpc>
                <a:spcPct val="120000"/>
              </a:lnSpc>
              <a:spcBef>
                <a:spcPts val="0"/>
              </a:spcBef>
            </a:pPr>
            <a:r>
              <a:rPr lang="en-US" sz="2400" b="1" i="1" dirty="0"/>
              <a:t>Much of your clothing is probably manufactured in “developing” countries where sweatshop workers </a:t>
            </a:r>
            <a:r>
              <a:rPr lang="en-US" sz="2400" b="1" i="1" dirty="0">
                <a:hlinkClick r:id="rId4"/>
              </a:rPr>
              <a:t>toil under uneasy conditions</a:t>
            </a:r>
            <a:r>
              <a:rPr lang="en-US" sz="2400" b="1" i="1" dirty="0"/>
              <a:t> for a 30 cent an hour wage. </a:t>
            </a:r>
          </a:p>
          <a:p>
            <a:endParaRPr lang="en-US" dirty="0"/>
          </a:p>
        </p:txBody>
      </p:sp>
    </p:spTree>
    <p:extLst>
      <p:ext uri="{BB962C8B-B14F-4D97-AF65-F5344CB8AC3E}">
        <p14:creationId xmlns:p14="http://schemas.microsoft.com/office/powerpoint/2010/main" val="3472352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AC84C-6DBC-4134-BFC4-1844A0B324C1}"/>
              </a:ext>
            </a:extLst>
          </p:cNvPr>
          <p:cNvSpPr>
            <a:spLocks noGrp="1"/>
          </p:cNvSpPr>
          <p:nvPr>
            <p:ph type="title"/>
          </p:nvPr>
        </p:nvSpPr>
        <p:spPr>
          <a:xfrm>
            <a:off x="0" y="-487755"/>
            <a:ext cx="12192000" cy="1325563"/>
          </a:xfrm>
        </p:spPr>
        <p:txBody>
          <a:bodyPr>
            <a:normAutofit/>
          </a:bodyPr>
          <a:lstStyle/>
          <a:p>
            <a:pPr algn="ctr"/>
            <a:r>
              <a:rPr lang="en-US" sz="2800" b="1" dirty="0">
                <a:solidFill>
                  <a:srgbClr val="92D050"/>
                </a:solidFill>
                <a:latin typeface="+mn-lt"/>
              </a:rPr>
              <a:t>Homework (Time to Start in Class?)</a:t>
            </a:r>
          </a:p>
        </p:txBody>
      </p:sp>
      <p:sp>
        <p:nvSpPr>
          <p:cNvPr id="3" name="Content Placeholder 2">
            <a:extLst>
              <a:ext uri="{FF2B5EF4-FFF2-40B4-BE49-F238E27FC236}">
                <a16:creationId xmlns:a16="http://schemas.microsoft.com/office/drawing/2014/main" id="{2995C6B0-97B6-4123-BE5F-F77B3747E496}"/>
              </a:ext>
            </a:extLst>
          </p:cNvPr>
          <p:cNvSpPr>
            <a:spLocks noGrp="1"/>
          </p:cNvSpPr>
          <p:nvPr>
            <p:ph idx="1"/>
          </p:nvPr>
        </p:nvSpPr>
        <p:spPr>
          <a:xfrm>
            <a:off x="0" y="300155"/>
            <a:ext cx="12192000" cy="7217546"/>
          </a:xfrm>
        </p:spPr>
        <p:txBody>
          <a:bodyPr>
            <a:normAutofit fontScale="85000" lnSpcReduction="20000"/>
          </a:bodyPr>
          <a:lstStyle/>
          <a:p>
            <a:pPr marL="514350" indent="-514350">
              <a:lnSpc>
                <a:spcPct val="120000"/>
              </a:lnSpc>
              <a:spcBef>
                <a:spcPts val="0"/>
              </a:spcBef>
              <a:buFont typeface="+mj-lt"/>
              <a:buAutoNum type="arabicPeriod"/>
            </a:pPr>
            <a:r>
              <a:rPr lang="en-US" sz="3100" b="1" dirty="0" smtClean="0"/>
              <a:t>Last </a:t>
            </a:r>
            <a:r>
              <a:rPr lang="en-US" sz="3100" b="1" dirty="0"/>
              <a:t>time we took 2 bullets per heading in Cornell style. This time you can take the notes how they suit you best. Two bullets per heading is necessary, note that the “Changes in Textile Industry” heading is extensive. HOWEVER, for 99.9% of you it will do you no good in later life to know that Samuel Crompton made the spinning mule in 1779…DON’T WASTE YOUR TIME WRITING THAT! You just need to know the big ideas. EX: the section describes factories (what they are, where they are located and why) – one single important bullet point. BTW: I know </a:t>
            </a:r>
            <a:r>
              <a:rPr lang="en-US" sz="3100" b="1" u="sng" dirty="0">
                <a:solidFill>
                  <a:srgbClr val="0070C0"/>
                </a:solidFill>
              </a:rPr>
              <a:t>factories</a:t>
            </a:r>
            <a:r>
              <a:rPr lang="en-US" sz="3100" b="1" dirty="0"/>
              <a:t> is the blue underlined chapter term, those will probably be helpful but there are also big ideas, don’t feel like you need to write down 2 bullet points of facts. You can read and write a one or two bullet point summary.</a:t>
            </a:r>
          </a:p>
          <a:p>
            <a:pPr lvl="1">
              <a:lnSpc>
                <a:spcPct val="120000"/>
              </a:lnSpc>
              <a:spcBef>
                <a:spcPts val="200"/>
              </a:spcBef>
              <a:buFont typeface="Wingdings" panose="05000000000000000000" pitchFamily="2" charset="2"/>
              <a:buChar char="§"/>
            </a:pPr>
            <a:r>
              <a:rPr lang="en-US" sz="3100" b="1" dirty="0"/>
              <a:t>The first heading will be “The Beginnings of Industrialization”</a:t>
            </a:r>
          </a:p>
          <a:p>
            <a:pPr lvl="2">
              <a:lnSpc>
                <a:spcPct val="120000"/>
              </a:lnSpc>
              <a:spcBef>
                <a:spcPts val="200"/>
              </a:spcBef>
              <a:buFont typeface="Wingdings" panose="05000000000000000000" pitchFamily="2" charset="2"/>
              <a:buChar char="ü"/>
            </a:pPr>
            <a:r>
              <a:rPr lang="en-US" sz="3100" b="1" dirty="0"/>
              <a:t>Use SETTING THE STAGE to get the information for this heading </a:t>
            </a:r>
          </a:p>
          <a:p>
            <a:pPr lvl="1">
              <a:lnSpc>
                <a:spcPct val="120000"/>
              </a:lnSpc>
              <a:spcBef>
                <a:spcPts val="200"/>
              </a:spcBef>
              <a:buFont typeface="Wingdings" panose="05000000000000000000" pitchFamily="2" charset="2"/>
              <a:buChar char="§"/>
            </a:pPr>
            <a:r>
              <a:rPr lang="en-US" sz="3100" b="1" dirty="0"/>
              <a:t>Take notes on </a:t>
            </a:r>
            <a:r>
              <a:rPr lang="en-US" sz="3100" b="1" dirty="0">
                <a:solidFill>
                  <a:srgbClr val="FF0000"/>
                </a:solidFill>
              </a:rPr>
              <a:t>THE BIG RED ONES </a:t>
            </a:r>
            <a:r>
              <a:rPr lang="en-US" sz="3100" b="1" dirty="0"/>
              <a:t>and the </a:t>
            </a:r>
            <a:r>
              <a:rPr lang="en-US" sz="1900" b="1" dirty="0"/>
              <a:t>SMALLER BLACK ONES</a:t>
            </a:r>
            <a:endParaRPr lang="en-US" b="1" dirty="0"/>
          </a:p>
          <a:p>
            <a:pPr lvl="1">
              <a:lnSpc>
                <a:spcPct val="120000"/>
              </a:lnSpc>
              <a:spcBef>
                <a:spcPts val="200"/>
              </a:spcBef>
              <a:buFont typeface="Wingdings" panose="05000000000000000000" pitchFamily="2" charset="2"/>
              <a:buChar char="§"/>
            </a:pPr>
            <a:r>
              <a:rPr lang="en-US" sz="3100" b="1" dirty="0"/>
              <a:t>INCLUDING Page 285 as its own heading “Textiles Industrialize First”</a:t>
            </a:r>
          </a:p>
          <a:p>
            <a:pPr lvl="1">
              <a:lnSpc>
                <a:spcPct val="120000"/>
              </a:lnSpc>
              <a:spcBef>
                <a:spcPts val="200"/>
              </a:spcBef>
              <a:buFont typeface="Wingdings" panose="05000000000000000000" pitchFamily="2" charset="2"/>
              <a:buChar char="§"/>
            </a:pPr>
            <a:r>
              <a:rPr lang="en-US" sz="3100" b="1" dirty="0">
                <a:solidFill>
                  <a:srgbClr val="92D050"/>
                </a:solidFill>
              </a:rPr>
              <a:t>You should end up with 16 TOTAL headings!</a:t>
            </a:r>
          </a:p>
          <a:p>
            <a:pPr lvl="2">
              <a:lnSpc>
                <a:spcPct val="120000"/>
              </a:lnSpc>
              <a:spcBef>
                <a:spcPts val="200"/>
              </a:spcBef>
              <a:buFont typeface="Wingdings" panose="05000000000000000000" pitchFamily="2" charset="2"/>
              <a:buChar char="ü"/>
            </a:pPr>
            <a:r>
              <a:rPr lang="en-US" sz="3100" b="1" dirty="0"/>
              <a:t>You don’t need to take notes on the little picture insets </a:t>
            </a:r>
          </a:p>
        </p:txBody>
      </p:sp>
    </p:spTree>
    <p:extLst>
      <p:ext uri="{BB962C8B-B14F-4D97-AF65-F5344CB8AC3E}">
        <p14:creationId xmlns:p14="http://schemas.microsoft.com/office/powerpoint/2010/main" val="169086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en-US" dirty="0" smtClean="0">
                <a:solidFill>
                  <a:srgbClr val="FFC000"/>
                </a:solidFill>
              </a:rPr>
              <a:t>EXAMPLE:</a:t>
            </a:r>
          </a:p>
          <a:p>
            <a:r>
              <a:rPr lang="en-US" dirty="0" smtClean="0"/>
              <a:t>Beginnings of Industrialization</a:t>
            </a:r>
          </a:p>
          <a:p>
            <a:pPr lvl="1"/>
            <a:r>
              <a:rPr lang="en-US" dirty="0" smtClean="0"/>
              <a:t>IR = increased output of machine-made goods</a:t>
            </a:r>
          </a:p>
          <a:p>
            <a:pPr lvl="1"/>
            <a:r>
              <a:rPr lang="en-US" dirty="0" smtClean="0"/>
              <a:t>Began in England, mid 1700s</a:t>
            </a:r>
          </a:p>
          <a:p>
            <a:r>
              <a:rPr lang="en-US" dirty="0" smtClean="0"/>
              <a:t>Industrial Revolution Begins in Britain </a:t>
            </a:r>
          </a:p>
          <a:p>
            <a:pPr lvl="1"/>
            <a:r>
              <a:rPr lang="en-US" dirty="0" smtClean="0"/>
              <a:t>1700 small farms cover England</a:t>
            </a:r>
          </a:p>
          <a:p>
            <a:pPr lvl="1"/>
            <a:r>
              <a:rPr lang="en-US" dirty="0" smtClean="0"/>
              <a:t>Farming methods improve leading to agricultural revolution</a:t>
            </a:r>
          </a:p>
          <a:p>
            <a:r>
              <a:rPr lang="en-US" sz="2400" dirty="0" smtClean="0"/>
              <a:t>The Agricultural Revolution Paves the Way</a:t>
            </a:r>
          </a:p>
          <a:p>
            <a:pPr lvl="1"/>
            <a:r>
              <a:rPr lang="en-US" dirty="0" smtClean="0"/>
              <a:t>Rich people buy all the farming land – called enclosures </a:t>
            </a:r>
          </a:p>
          <a:p>
            <a:pPr lvl="1"/>
            <a:r>
              <a:rPr lang="en-US" dirty="0" smtClean="0"/>
              <a:t>Peasants left for the cities </a:t>
            </a:r>
          </a:p>
          <a:p>
            <a:r>
              <a:rPr lang="en-US" dirty="0" smtClean="0"/>
              <a:t>Rotating Crops</a:t>
            </a:r>
          </a:p>
          <a:p>
            <a:pPr lvl="1"/>
            <a:r>
              <a:rPr lang="en-US" dirty="0" smtClean="0"/>
              <a:t>Scientific farming to increase output </a:t>
            </a:r>
          </a:p>
          <a:p>
            <a:pPr lvl="1"/>
            <a:r>
              <a:rPr lang="en-US" dirty="0" smtClean="0"/>
              <a:t>English population rapidly increases </a:t>
            </a:r>
          </a:p>
          <a:p>
            <a:r>
              <a:rPr lang="en-US" dirty="0" smtClean="0"/>
              <a:t>Why the IR Began in England</a:t>
            </a:r>
          </a:p>
          <a:p>
            <a:pPr lvl="1"/>
            <a:r>
              <a:rPr lang="en-US" dirty="0" smtClean="0"/>
              <a:t>Industrialization required water power and access to waterways </a:t>
            </a:r>
          </a:p>
          <a:p>
            <a:pPr lvl="1"/>
            <a:r>
              <a:rPr lang="en-US" dirty="0" smtClean="0"/>
              <a:t>Factors of production: land, labor and capital (wealth)</a:t>
            </a:r>
            <a:endParaRPr lang="en-US" dirty="0"/>
          </a:p>
        </p:txBody>
      </p:sp>
    </p:spTree>
    <p:extLst>
      <p:ext uri="{BB962C8B-B14F-4D97-AF65-F5344CB8AC3E}">
        <p14:creationId xmlns:p14="http://schemas.microsoft.com/office/powerpoint/2010/main" val="1554524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790</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Homework (Time to Start in Class?)</vt:lpstr>
      <vt:lpstr>PowerPoint Presentation</vt:lpstr>
      <vt:lpstr>PowerPoint Presentation</vt:lpstr>
      <vt:lpstr>Homework (Time to Start in Class?)</vt:lpstr>
      <vt:lpstr>PowerPoint Presentation</vt:lpstr>
    </vt:vector>
  </TitlesOfParts>
  <Company>SDUHSD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(Time to Start in Class?)</dc:title>
  <dc:creator>Windows User</dc:creator>
  <cp:lastModifiedBy>Windows User</cp:lastModifiedBy>
  <cp:revision>1</cp:revision>
  <dcterms:created xsi:type="dcterms:W3CDTF">2018-11-16T23:08:24Z</dcterms:created>
  <dcterms:modified xsi:type="dcterms:W3CDTF">2018-11-16T23:08:46Z</dcterms:modified>
</cp:coreProperties>
</file>