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9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5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7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05FB7-6330-48DD-B99C-6F32E9D39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94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48400" y="1905000"/>
            <a:ext cx="50292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48400" y="4000500"/>
            <a:ext cx="50292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9C75C-D2DE-4E27-855B-16CE3B4C2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23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7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0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9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7CD5F-6425-418A-A9BB-1A9BAD86C32A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7D72-C84F-4A54-9A6A-FF2F0CD01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TME0xubdHQc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hGDNTJZyW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GgJ5f9ZqOF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9547"/>
            <a:ext cx="12192000" cy="12676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>
                <a:solidFill>
                  <a:srgbClr val="00B0F0"/>
                </a:solidFill>
                <a:latin typeface="+mn-lt"/>
              </a:rPr>
              <a:t>Day 7 – Includes Study Information and notebook information for absences</a:t>
            </a:r>
            <a:endParaRPr lang="en-US" sz="54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Absolute Monarchs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828800"/>
            <a:ext cx="4648200" cy="4343400"/>
          </a:xfrm>
        </p:spPr>
        <p:txBody>
          <a:bodyPr/>
          <a:lstStyle/>
          <a:p>
            <a:pPr eaLnBrk="1" hangingPunct="1"/>
            <a:r>
              <a:rPr lang="en-US" altLang="en-US" sz="2400"/>
              <a:t>Social structure</a:t>
            </a:r>
          </a:p>
          <a:p>
            <a:pPr lvl="1" eaLnBrk="1" hangingPunct="1"/>
            <a:r>
              <a:rPr lang="en-US" altLang="en-US"/>
              <a:t>Feudalism</a:t>
            </a:r>
          </a:p>
          <a:p>
            <a:pPr lvl="2" eaLnBrk="1" hangingPunct="1"/>
            <a:r>
              <a:rPr lang="en-US" altLang="en-US" sz="2400"/>
              <a:t>Local lords owned land given to them by King to keep them loyal. </a:t>
            </a:r>
          </a:p>
          <a:p>
            <a:pPr eaLnBrk="1" hangingPunct="1"/>
            <a:r>
              <a:rPr lang="en-US" altLang="en-US" sz="2400"/>
              <a:t>Lords/Nobles</a:t>
            </a:r>
          </a:p>
          <a:p>
            <a:pPr lvl="1" eaLnBrk="1" hangingPunct="1"/>
            <a:r>
              <a:rPr lang="en-US" altLang="en-US"/>
              <a:t>Landowning men</a:t>
            </a:r>
          </a:p>
          <a:p>
            <a:pPr lvl="2" eaLnBrk="1" hangingPunct="1"/>
            <a:r>
              <a:rPr lang="en-US" altLang="en-US" sz="2400"/>
              <a:t>Women had no rights</a:t>
            </a:r>
          </a:p>
          <a:p>
            <a:pPr lvl="2" eaLnBrk="1" hangingPunct="1"/>
            <a:r>
              <a:rPr lang="en-US" altLang="en-US" sz="2400"/>
              <a:t>non-landowning men had no rights</a:t>
            </a:r>
          </a:p>
        </p:txBody>
      </p:sp>
      <p:pic>
        <p:nvPicPr>
          <p:cNvPr id="20484" name="Picture 6" descr="Image result for feudal social structur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473201"/>
            <a:ext cx="38862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693" y="533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Birth of Constitutional Monarchs/Limited Monarchy (1200s-1900s)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057400"/>
            <a:ext cx="464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Eventually, citizens </a:t>
            </a:r>
            <a:r>
              <a:rPr lang="en-US" altLang="en-US" sz="2500" dirty="0">
                <a:hlinkClick r:id="rId2"/>
              </a:rPr>
              <a:t>demand rights</a:t>
            </a:r>
            <a:r>
              <a:rPr lang="en-US" altLang="en-US" sz="2500" dirty="0"/>
              <a:t> from their rulers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/>
              <a:t>They wanted to have opinions on 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500" dirty="0"/>
              <a:t>They wanted to own land to pass on to family.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500" dirty="0"/>
              <a:t>Why?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500" dirty="0"/>
              <a:t>Could establish a source of income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500" dirty="0"/>
              <a:t>Become wealthy! </a:t>
            </a:r>
          </a:p>
        </p:txBody>
      </p:sp>
      <p:pic>
        <p:nvPicPr>
          <p:cNvPr id="21508" name="Picture 5" descr="braveheart-1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295400"/>
            <a:ext cx="4495800" cy="1924050"/>
          </a:xfrm>
          <a:noFill/>
        </p:spPr>
      </p:pic>
      <p:pic>
        <p:nvPicPr>
          <p:cNvPr id="21509" name="Picture 7" descr="braverheartfreedom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3352800"/>
            <a:ext cx="3200400" cy="3714750"/>
          </a:xfrm>
          <a:noFill/>
        </p:spPr>
      </p:pic>
    </p:spTree>
    <p:extLst>
      <p:ext uri="{BB962C8B-B14F-4D97-AF65-F5344CB8AC3E}">
        <p14:creationId xmlns:p14="http://schemas.microsoft.com/office/powerpoint/2010/main" val="2201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The Magna Carta (Great Charter) 1215 A.D. England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905000"/>
            <a:ext cx="42291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/>
              <a:t>First formal declaration of rights for people given by any 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/>
              <a:t>1</a:t>
            </a:r>
            <a:r>
              <a:rPr lang="en-US" altLang="en-US" sz="2700" baseline="30000"/>
              <a:t>st</a:t>
            </a:r>
            <a:r>
              <a:rPr lang="en-US" altLang="en-US" sz="2700"/>
              <a:t> time ever a king has their powers limited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700"/>
              <a:t>How?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700"/>
              <a:t>King John guaranteed certain rights to nobles.</a:t>
            </a:r>
          </a:p>
        </p:txBody>
      </p:sp>
      <p:pic>
        <p:nvPicPr>
          <p:cNvPr id="22532" name="Picture 10" descr="magn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1" y="2362200"/>
            <a:ext cx="4879975" cy="3200400"/>
          </a:xfrm>
          <a:noFill/>
        </p:spPr>
      </p:pic>
    </p:spTree>
    <p:extLst>
      <p:ext uri="{BB962C8B-B14F-4D97-AF65-F5344CB8AC3E}">
        <p14:creationId xmlns:p14="http://schemas.microsoft.com/office/powerpoint/2010/main" val="31335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839200" cy="1447800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solidFill>
                  <a:srgbClr val="FFFF00"/>
                </a:solidFill>
              </a:rPr>
              <a:t>“King John was a ruthless bastard who stole the crown from Richard the Lionheart!”….so </a:t>
            </a:r>
            <a:r>
              <a:rPr lang="en-US" altLang="en-US" sz="2900" dirty="0">
                <a:solidFill>
                  <a:srgbClr val="FFFF00"/>
                </a:solidFill>
                <a:hlinkClick r:id="rId2"/>
              </a:rPr>
              <a:t>somebody</a:t>
            </a:r>
            <a:r>
              <a:rPr lang="en-US" altLang="en-US" sz="2900" dirty="0">
                <a:solidFill>
                  <a:srgbClr val="FFFF00"/>
                </a:solidFill>
              </a:rPr>
              <a:t> stole from him!</a:t>
            </a:r>
          </a:p>
        </p:txBody>
      </p:sp>
      <p:pic>
        <p:nvPicPr>
          <p:cNvPr id="23555" name="Picture 7" descr="king_john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5225" y="1905000"/>
            <a:ext cx="3473450" cy="4038600"/>
          </a:xfrm>
          <a:noFill/>
        </p:spPr>
      </p:pic>
      <p:pic>
        <p:nvPicPr>
          <p:cNvPr id="23556" name="Picture 8" descr="robin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0300" y="2693989"/>
            <a:ext cx="3771900" cy="2460625"/>
          </a:xfrm>
          <a:noFill/>
        </p:spPr>
      </p:pic>
    </p:spTree>
    <p:extLst>
      <p:ext uri="{BB962C8B-B14F-4D97-AF65-F5344CB8AC3E}">
        <p14:creationId xmlns:p14="http://schemas.microsoft.com/office/powerpoint/2010/main" val="39514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Magna Carta leads to Constitutional Monarchies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828800"/>
            <a:ext cx="4305300" cy="4419600"/>
          </a:xfrm>
        </p:spPr>
        <p:txBody>
          <a:bodyPr/>
          <a:lstStyle/>
          <a:p>
            <a:pPr eaLnBrk="1" hangingPunct="1"/>
            <a:r>
              <a:rPr lang="en-US" altLang="en-US" sz="2400"/>
              <a:t>Since the signing of the Magna Carta</a:t>
            </a:r>
          </a:p>
          <a:p>
            <a:pPr lvl="1" eaLnBrk="1" hangingPunct="1"/>
            <a:r>
              <a:rPr lang="en-US" altLang="en-US"/>
              <a:t>Kings and Queens in England continued to lose power in their countries</a:t>
            </a:r>
          </a:p>
          <a:p>
            <a:pPr lvl="2" eaLnBrk="1" hangingPunct="1"/>
            <a:r>
              <a:rPr lang="en-US" altLang="en-US" sz="2400"/>
              <a:t>Public demanded more and more!!</a:t>
            </a:r>
          </a:p>
          <a:p>
            <a:pPr lvl="1" eaLnBrk="1" hangingPunct="1"/>
            <a:r>
              <a:rPr lang="en-US" altLang="en-US"/>
              <a:t>1265</a:t>
            </a:r>
          </a:p>
          <a:p>
            <a:pPr lvl="2" eaLnBrk="1" hangingPunct="1"/>
            <a:r>
              <a:rPr lang="en-US" altLang="en-US" sz="2400"/>
              <a:t>Britain builds the Parliament building</a:t>
            </a:r>
          </a:p>
        </p:txBody>
      </p:sp>
      <p:pic>
        <p:nvPicPr>
          <p:cNvPr id="24580" name="Picture 5" descr="big-ben-picture-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286000"/>
            <a:ext cx="4343400" cy="3454400"/>
          </a:xfrm>
          <a:noFill/>
        </p:spPr>
      </p:pic>
    </p:spTree>
    <p:extLst>
      <p:ext uri="{BB962C8B-B14F-4D97-AF65-F5344CB8AC3E}">
        <p14:creationId xmlns:p14="http://schemas.microsoft.com/office/powerpoint/2010/main" val="19788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309" y="533400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Constitutional Monarchies  (sometimes Parliamentary Democracies)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905000"/>
            <a:ext cx="6705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Power is within the Parliament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Legislative body of government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Led by a </a:t>
            </a:r>
            <a:r>
              <a:rPr lang="en-US" altLang="en-US" sz="2800" u="sng"/>
              <a:t>Prime Minister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/>
              <a:t>Typically the real leader of 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King or Queen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Now just a “figure head”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/>
              <a:t>Have no real power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/>
              <a:t>Strictly a ceremonial position</a:t>
            </a:r>
          </a:p>
        </p:txBody>
      </p:sp>
      <p:pic>
        <p:nvPicPr>
          <p:cNvPr id="25604" name="Picture 8" descr="queen-elizabeth-ii1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3810000"/>
            <a:ext cx="1784350" cy="2400300"/>
          </a:xfrm>
          <a:noFill/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1219200"/>
            <a:ext cx="162401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686800" cy="4572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Power is in the hands of the hereditary ruling class or nobility – In ancient Greece referred to  “the rule of the best”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a typeface="+mn-ea"/>
                <a:cs typeface="+mn-cs"/>
              </a:rPr>
              <a:t>Different from a monarchy because a bloodline usually has power but rules are slightly looser and more people share power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Aristocracy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962400"/>
            <a:ext cx="35163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962400"/>
            <a:ext cx="2143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3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863436" y="-381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Direct Democracies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219200" y="762000"/>
            <a:ext cx="9448800" cy="4038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Permits citizens to vote directly on laws and policies</a:t>
            </a:r>
          </a:p>
          <a:p>
            <a:pPr lvl="2" eaLnBrk="1" hangingPunct="1"/>
            <a:r>
              <a:rPr lang="en-US" altLang="en-US" sz="3200" dirty="0"/>
              <a:t>Today usually seen at state and local levels</a:t>
            </a:r>
          </a:p>
          <a:p>
            <a:pPr lvl="3" eaLnBrk="1" hangingPunct="1"/>
            <a:r>
              <a:rPr lang="en-US" altLang="en-US" sz="3200" dirty="0"/>
              <a:t>Derived from Early Athens (more on that later)</a:t>
            </a:r>
          </a:p>
          <a:p>
            <a:pPr lvl="3" eaLnBrk="1" hangingPunct="1"/>
            <a:r>
              <a:rPr lang="en-US" altLang="en-US" sz="3200" dirty="0"/>
              <a:t>Vermont</a:t>
            </a:r>
          </a:p>
          <a:p>
            <a:pPr lvl="3" eaLnBrk="1" hangingPunct="1"/>
            <a:r>
              <a:rPr lang="en-US" altLang="en-US" sz="3200" dirty="0">
                <a:hlinkClick r:id="rId2"/>
              </a:rPr>
              <a:t>Occupy Wall Street</a:t>
            </a:r>
          </a:p>
          <a:p>
            <a:pPr lvl="3" eaLnBrk="1" hangingPunct="1">
              <a:buFontTx/>
              <a:buNone/>
            </a:pPr>
            <a:r>
              <a:rPr lang="en-US" altLang="en-US" dirty="0" smtClean="0"/>
              <a:t>   </a:t>
            </a:r>
            <a:r>
              <a:rPr lang="en-US" altLang="en-US" sz="3200" dirty="0"/>
              <a:t>movement requested</a:t>
            </a:r>
          </a:p>
          <a:p>
            <a:pPr lvl="3" eaLnBrk="1" hangingPunct="1">
              <a:buFontTx/>
              <a:buNone/>
            </a:pPr>
            <a:r>
              <a:rPr lang="en-US" altLang="en-US" sz="3200" dirty="0"/>
              <a:t>  this, </a:t>
            </a:r>
            <a:r>
              <a:rPr lang="en-US" altLang="en-US" sz="3200" dirty="0" err="1"/>
              <a:t>ultimely</a:t>
            </a:r>
            <a:r>
              <a:rPr lang="en-US" altLang="en-US" sz="3200" dirty="0"/>
              <a:t> simmered out</a:t>
            </a:r>
          </a:p>
          <a:p>
            <a:pPr lvl="3" eaLnBrk="1" hangingPunct="1">
              <a:buFontTx/>
              <a:buNone/>
            </a:pPr>
            <a:endParaRPr lang="en-US" altLang="en-US" sz="3200" dirty="0"/>
          </a:p>
          <a:p>
            <a:pPr lvl="3"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276600"/>
            <a:ext cx="36496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587500" y="6032501"/>
            <a:ext cx="952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3"/>
            <a:r>
              <a:rPr lang="en-US" altLang="en-US" sz="3600">
                <a:solidFill>
                  <a:srgbClr val="92D050"/>
                </a:solidFill>
              </a:rPr>
              <a:t>** This comes up every presidential election</a:t>
            </a:r>
          </a:p>
        </p:txBody>
      </p:sp>
    </p:spTree>
    <p:extLst>
      <p:ext uri="{BB962C8B-B14F-4D97-AF65-F5344CB8AC3E}">
        <p14:creationId xmlns:p14="http://schemas.microsoft.com/office/powerpoint/2010/main" val="6289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3813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The New Age of Government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295400"/>
            <a:ext cx="4305300" cy="4419600"/>
          </a:xfrm>
        </p:spPr>
        <p:txBody>
          <a:bodyPr/>
          <a:lstStyle/>
          <a:p>
            <a:pPr eaLnBrk="1" hangingPunct="1"/>
            <a:r>
              <a:rPr lang="en-US" altLang="en-US" sz="2600"/>
              <a:t>After WWI (1919)</a:t>
            </a:r>
          </a:p>
          <a:p>
            <a:pPr lvl="1" eaLnBrk="1" hangingPunct="1"/>
            <a:r>
              <a:rPr lang="en-US" altLang="en-US" smtClean="0"/>
              <a:t>Most of the worlds empires were defeated</a:t>
            </a:r>
          </a:p>
          <a:p>
            <a:pPr lvl="2" eaLnBrk="1" hangingPunct="1"/>
            <a:r>
              <a:rPr lang="en-US" altLang="en-US" sz="2600"/>
              <a:t>Ottoman Empire</a:t>
            </a:r>
          </a:p>
          <a:p>
            <a:pPr lvl="2" eaLnBrk="1" hangingPunct="1"/>
            <a:r>
              <a:rPr lang="en-US" altLang="en-US" sz="2600"/>
              <a:t>Austria-Hungarian Empire</a:t>
            </a:r>
          </a:p>
          <a:p>
            <a:pPr lvl="2" eaLnBrk="1" hangingPunct="1"/>
            <a:r>
              <a:rPr lang="en-US" altLang="en-US" sz="2600"/>
              <a:t>German Empire</a:t>
            </a:r>
          </a:p>
          <a:p>
            <a:pPr lvl="1" eaLnBrk="1" hangingPunct="1"/>
            <a:r>
              <a:rPr lang="en-US" altLang="en-US" smtClean="0"/>
              <a:t>They became new independent states</a:t>
            </a:r>
          </a:p>
          <a:p>
            <a:pPr lvl="3" eaLnBrk="1" hangingPunct="1"/>
            <a:r>
              <a:rPr lang="en-US" altLang="en-US" sz="2600"/>
              <a:t>They need new governments!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90625"/>
            <a:ext cx="28956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581401"/>
            <a:ext cx="4419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What kind of governments would be established after WWI?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05000"/>
            <a:ext cx="8686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Large majority of countries establish a </a:t>
            </a:r>
            <a:r>
              <a:rPr lang="en-US" dirty="0" smtClean="0">
                <a:solidFill>
                  <a:srgbClr val="FFFF00"/>
                </a:solidFill>
              </a:rPr>
              <a:t>representative democracy </a:t>
            </a:r>
            <a:r>
              <a:rPr lang="en-US" dirty="0" smtClean="0"/>
              <a:t>form of government</a:t>
            </a:r>
            <a:endParaRPr lang="en-US" u="sng" dirty="0" smtClean="0"/>
          </a:p>
          <a:p>
            <a:pPr lvl="1" eaLnBrk="1" hangingPunct="1">
              <a:defRPr/>
            </a:pPr>
            <a:r>
              <a:rPr lang="en-US" sz="2800" dirty="0"/>
              <a:t>Government’s authority comes only from the people through representation.</a:t>
            </a:r>
          </a:p>
          <a:p>
            <a:pPr lvl="2" eaLnBrk="1" hangingPunct="1">
              <a:defRPr/>
            </a:pPr>
            <a:r>
              <a:rPr lang="en-US" sz="2800" b="1" u="sng" dirty="0"/>
              <a:t>Men</a:t>
            </a:r>
            <a:r>
              <a:rPr lang="en-US" sz="2800" dirty="0"/>
              <a:t> vote for representatives to work in government for them.</a:t>
            </a:r>
          </a:p>
          <a:p>
            <a:pPr lvl="1" eaLnBrk="1" hangingPunct="1">
              <a:defRPr/>
            </a:pPr>
            <a:r>
              <a:rPr lang="en-US" sz="2800" dirty="0"/>
              <a:t>If all “adults” can participate in government</a:t>
            </a:r>
          </a:p>
          <a:p>
            <a:pPr lvl="2" eaLnBrk="1" hangingPunct="1">
              <a:defRPr/>
            </a:pPr>
            <a:r>
              <a:rPr lang="en-US" sz="2800" dirty="0"/>
              <a:t>Called </a:t>
            </a:r>
            <a:r>
              <a:rPr lang="en-US" sz="2800" u="sng" dirty="0">
                <a:solidFill>
                  <a:srgbClr val="FFFF00"/>
                </a:solidFill>
                <a:latin typeface="+mj-lt"/>
              </a:rPr>
              <a:t>republic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  <a:p>
            <a:pPr lvl="2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61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"/>
            <a:ext cx="9296400" cy="68580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  <a:defRPr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*Note pages 1-7 are the notebook instructions, page 8 is the Core Question for Unit 1 and this Table of Contents is Page 9 </a:t>
            </a:r>
            <a:endParaRPr lang="en-US" sz="2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sz="25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Even </a:t>
            </a:r>
            <a:r>
              <a:rPr lang="en-US" sz="25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Pages on the Left                     </a:t>
            </a:r>
            <a:r>
              <a:rPr lang="en-US" sz="25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Odd </a:t>
            </a:r>
            <a:r>
              <a:rPr lang="en-US" sz="25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Pages on the Right</a:t>
            </a:r>
          </a:p>
          <a:p>
            <a:pPr algn="ctr">
              <a:spcAft>
                <a:spcPts val="300"/>
              </a:spcAft>
              <a:buNone/>
              <a:defRPr/>
            </a:pPr>
            <a:r>
              <a:rPr lang="en-US" b="1" u="sng" dirty="0">
                <a:solidFill>
                  <a:srgbClr val="FFFF00"/>
                </a:solidFill>
              </a:rPr>
              <a:t>Unit 1 Table of Contents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00B0F0"/>
                </a:solidFill>
              </a:rPr>
              <a:t>Page 10 – Start your brain #1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92D050"/>
                </a:solidFill>
              </a:rPr>
              <a:t>Page 11 – Map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00B0F0"/>
                </a:solidFill>
              </a:rPr>
              <a:t>Page 12 – Individualism Part 2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92D050"/>
                </a:solidFill>
              </a:rPr>
              <a:t>Page 13 – Individualism Part 3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00B0F0"/>
                </a:solidFill>
              </a:rPr>
              <a:t>Page 14 – Start your brain #2, 3, 4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92D050"/>
                </a:solidFill>
              </a:rPr>
              <a:t>Page 15 – 2 Outputs about types of governments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00B0F0"/>
                </a:solidFill>
              </a:rPr>
              <a:t>Page 16 – Visual Vocabulary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92D050"/>
                </a:solidFill>
              </a:rPr>
              <a:t>Page 17 – Rating Vocabulary for Unit 1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00B0F0"/>
                </a:solidFill>
              </a:rPr>
              <a:t>Page 18 – “Who has the Remote Control” – </a:t>
            </a:r>
            <a:r>
              <a:rPr lang="en-US" sz="2500" b="1" u="sng" dirty="0">
                <a:solidFill>
                  <a:srgbClr val="00B0F0"/>
                </a:solidFill>
              </a:rPr>
              <a:t>written answers</a:t>
            </a: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en-US" sz="2500" b="1" dirty="0">
                <a:solidFill>
                  <a:srgbClr val="92D050"/>
                </a:solidFill>
              </a:rPr>
              <a:t>Page 19 – “Who has the Remote Control” – </a:t>
            </a:r>
            <a:r>
              <a:rPr lang="en-US" sz="2500" b="1" u="sng" dirty="0">
                <a:solidFill>
                  <a:srgbClr val="92D050"/>
                </a:solidFill>
              </a:rPr>
              <a:t>worksheet page</a:t>
            </a:r>
          </a:p>
          <a:p>
            <a:pPr>
              <a:spcAft>
                <a:spcPts val="300"/>
              </a:spcAft>
              <a:defRPr/>
            </a:pPr>
            <a:endParaRPr lang="en-US" b="1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77888"/>
            <a:ext cx="9525000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3200"/>
              <a:t>All government power lies within 1 person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/>
              <a:t>People usually have very limited rights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3200"/>
              <a:t>Dictators are usually </a:t>
            </a:r>
            <a:r>
              <a:rPr lang="en-US" altLang="en-US" sz="3200" u="sng"/>
              <a:t>authoritarian leaders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3200"/>
              <a:t>Has no formal limits other than 3</a:t>
            </a:r>
            <a:r>
              <a:rPr lang="en-US" altLang="en-US" sz="3200" baseline="30000"/>
              <a:t>rd</a:t>
            </a:r>
            <a:r>
              <a:rPr lang="en-US" altLang="en-US" sz="3200"/>
              <a:t> party groups (ex: Church)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Dictatorship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1"/>
            <a:ext cx="4114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1"/>
            <a:ext cx="48006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2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Totalitarian Dictatorship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828800"/>
            <a:ext cx="5257800" cy="4038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Totalitarian dictators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/>
              <a:t>Seek complete control over all aspects of citizens lives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Political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Religious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Social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Cultural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/>
              <a:t>Also known as </a:t>
            </a:r>
            <a:r>
              <a:rPr lang="en-US" altLang="en-US" sz="2800" u="sng"/>
              <a:t>despotism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/>
              <a:t>Government controls everything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9" y="1689100"/>
            <a:ext cx="315118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0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Who has the remote?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1"/>
            <a:ext cx="80010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198" y="4498976"/>
            <a:ext cx="7696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Page 18: for the written answers</a:t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Page 19: tape the worksheet (flips, front over to back)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0" y="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en-US" sz="33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Who has the remote?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1"/>
            <a:ext cx="50180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0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46125"/>
            <a:ext cx="9144000" cy="3352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If finished…work on visual vocabulary and completing rating vocabulary (1-7) post lecture and activity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36750"/>
            <a:ext cx="633095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378326"/>
            <a:ext cx="50609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8153400" y="2895600"/>
            <a:ext cx="213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92D050"/>
                </a:solidFill>
              </a:rPr>
              <a:t>Visual Vocabulary</a:t>
            </a:r>
          </a:p>
        </p:txBody>
      </p:sp>
      <p:cxnSp>
        <p:nvCxnSpPr>
          <p:cNvPr id="34822" name="Straight Arrow Connector 7"/>
          <p:cNvCxnSpPr>
            <a:cxnSpLocks noChangeShapeType="1"/>
          </p:cNvCxnSpPr>
          <p:nvPr/>
        </p:nvCxnSpPr>
        <p:spPr bwMode="auto">
          <a:xfrm>
            <a:off x="9220200" y="3810000"/>
            <a:ext cx="0" cy="106680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/>
            <a:tailEnd type="arrow" w="med" len="med"/>
          </a:ln>
        </p:spPr>
      </p:cxnSp>
      <p:sp>
        <p:nvSpPr>
          <p:cNvPr id="34823" name="Rectangle 13"/>
          <p:cNvSpPr>
            <a:spLocks noChangeArrowheads="1"/>
          </p:cNvSpPr>
          <p:nvPr/>
        </p:nvSpPr>
        <p:spPr bwMode="auto">
          <a:xfrm>
            <a:off x="5562600" y="4343400"/>
            <a:ext cx="5105400" cy="2514600"/>
          </a:xfrm>
          <a:prstGeom prst="rect">
            <a:avLst/>
          </a:prstGeom>
          <a:noFill/>
          <a:ln w="635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8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3400"/>
            <a:ext cx="91614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4" name="Straight Connector 5"/>
          <p:cNvCxnSpPr>
            <a:cxnSpLocks noChangeShapeType="1"/>
          </p:cNvCxnSpPr>
          <p:nvPr/>
        </p:nvCxnSpPr>
        <p:spPr bwMode="auto">
          <a:xfrm>
            <a:off x="5334000" y="5257800"/>
            <a:ext cx="1600200" cy="0"/>
          </a:xfrm>
          <a:prstGeom prst="line">
            <a:avLst/>
          </a:prstGeom>
          <a:noFill/>
          <a:ln w="635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5845" name="Straight Connector 6"/>
          <p:cNvCxnSpPr>
            <a:cxnSpLocks noChangeShapeType="1"/>
          </p:cNvCxnSpPr>
          <p:nvPr/>
        </p:nvCxnSpPr>
        <p:spPr bwMode="auto">
          <a:xfrm>
            <a:off x="4505325" y="2755900"/>
            <a:ext cx="990600" cy="0"/>
          </a:xfrm>
          <a:prstGeom prst="line">
            <a:avLst/>
          </a:prstGeom>
          <a:noFill/>
          <a:ln w="635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5846" name="Straight Connector 10"/>
          <p:cNvCxnSpPr>
            <a:cxnSpLocks noChangeShapeType="1"/>
          </p:cNvCxnSpPr>
          <p:nvPr/>
        </p:nvCxnSpPr>
        <p:spPr bwMode="auto">
          <a:xfrm>
            <a:off x="1371600" y="3200400"/>
            <a:ext cx="2057400" cy="0"/>
          </a:xfrm>
          <a:prstGeom prst="line">
            <a:avLst/>
          </a:prstGeom>
          <a:noFill/>
          <a:ln w="635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5847" name="Straight Connector 12"/>
          <p:cNvCxnSpPr>
            <a:cxnSpLocks noChangeShapeType="1"/>
          </p:cNvCxnSpPr>
          <p:nvPr/>
        </p:nvCxnSpPr>
        <p:spPr bwMode="auto">
          <a:xfrm>
            <a:off x="7466013" y="3617913"/>
            <a:ext cx="1219200" cy="0"/>
          </a:xfrm>
          <a:prstGeom prst="line">
            <a:avLst/>
          </a:prstGeom>
          <a:noFill/>
          <a:ln w="635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18" name="Straight Connector 17"/>
          <p:cNvCxnSpPr/>
          <p:nvPr/>
        </p:nvCxnSpPr>
        <p:spPr bwMode="auto">
          <a:xfrm>
            <a:off x="7924800" y="2057400"/>
            <a:ext cx="76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172200" y="2971800"/>
            <a:ext cx="76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8991600" y="4114800"/>
            <a:ext cx="76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352800" y="2057400"/>
            <a:ext cx="76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267200" y="3657600"/>
            <a:ext cx="76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311900" y="5715000"/>
            <a:ext cx="76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6096000" y="1762125"/>
            <a:ext cx="762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855" name="TextBox 26"/>
          <p:cNvSpPr txBox="1">
            <a:spLocks noChangeArrowheads="1"/>
          </p:cNvSpPr>
          <p:nvPr/>
        </p:nvSpPr>
        <p:spPr bwMode="auto">
          <a:xfrm>
            <a:off x="1524000" y="74613"/>
            <a:ext cx="9144000" cy="538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900" b="1">
                <a:solidFill>
                  <a:srgbClr val="FFFF00"/>
                </a:solidFill>
              </a:rPr>
              <a:t>Geography Test # 1: Continents (7) and Oceans (5)</a:t>
            </a:r>
          </a:p>
        </p:txBody>
      </p:sp>
      <p:sp>
        <p:nvSpPr>
          <p:cNvPr id="35856" name="Rectangle 27"/>
          <p:cNvSpPr>
            <a:spLocks noChangeArrowheads="1"/>
          </p:cNvSpPr>
          <p:nvPr/>
        </p:nvSpPr>
        <p:spPr bwMode="auto">
          <a:xfrm>
            <a:off x="4830764" y="3244850"/>
            <a:ext cx="253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jay.shafer@sduhsd.net</a:t>
            </a:r>
          </a:p>
        </p:txBody>
      </p:sp>
      <p:sp>
        <p:nvSpPr>
          <p:cNvPr id="35857" name="TextBox 28"/>
          <p:cNvSpPr txBox="1">
            <a:spLocks noChangeArrowheads="1"/>
          </p:cNvSpPr>
          <p:nvPr/>
        </p:nvSpPr>
        <p:spPr bwMode="auto">
          <a:xfrm>
            <a:off x="1524000" y="5943601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2800" b="1">
                <a:solidFill>
                  <a:srgbClr val="FFFF00"/>
                </a:solidFill>
              </a:rPr>
              <a:t>This is the template for the test (will be on website)</a:t>
            </a:r>
          </a:p>
        </p:txBody>
      </p:sp>
      <p:cxnSp>
        <p:nvCxnSpPr>
          <p:cNvPr id="35858" name="Straight Connector 30"/>
          <p:cNvCxnSpPr>
            <a:cxnSpLocks noChangeShapeType="1"/>
          </p:cNvCxnSpPr>
          <p:nvPr/>
        </p:nvCxnSpPr>
        <p:spPr bwMode="auto">
          <a:xfrm>
            <a:off x="10210800" y="3200400"/>
            <a:ext cx="533400" cy="0"/>
          </a:xfrm>
          <a:prstGeom prst="line">
            <a:avLst/>
          </a:prstGeom>
          <a:noFill/>
          <a:ln w="6350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5859" name="Straight Connector 41"/>
          <p:cNvCxnSpPr>
            <a:cxnSpLocks noChangeShapeType="1"/>
          </p:cNvCxnSpPr>
          <p:nvPr/>
        </p:nvCxnSpPr>
        <p:spPr bwMode="auto">
          <a:xfrm>
            <a:off x="6172200" y="900113"/>
            <a:ext cx="990600" cy="0"/>
          </a:xfrm>
          <a:prstGeom prst="line">
            <a:avLst/>
          </a:prstGeom>
          <a:noFill/>
          <a:ln w="63500" algn="ctr">
            <a:solidFill>
              <a:srgbClr val="00B0F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2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5972175" y="324485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 </a:t>
            </a:r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1524000" y="152400"/>
            <a:ext cx="9144000" cy="98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900" b="1" u="sng" dirty="0">
                <a:solidFill>
                  <a:srgbClr val="FFFF00"/>
                </a:solidFill>
              </a:rPr>
              <a:t>Quiz: Types of Government (6) + Definition of Gov. (these are not going to be the *exact* definitions)</a:t>
            </a: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97873" y="1632505"/>
            <a:ext cx="11596253" cy="449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92D050"/>
                </a:solidFill>
                <a:ea typeface="Calibri" pitchFamily="34" charset="0"/>
                <a:cs typeface="Times New Roman" pitchFamily="18" charset="0"/>
              </a:rPr>
              <a:t>Absolute Monarchy</a:t>
            </a:r>
            <a:r>
              <a:rPr lang="en-US" sz="2600" dirty="0">
                <a:ea typeface="Calibri" pitchFamily="34" charset="0"/>
                <a:cs typeface="Times New Roman" pitchFamily="18" charset="0"/>
              </a:rPr>
              <a:t>: a system of government in which a king or queen has unlimited power. Typically power is gained through bloodline.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Constitutional (limited) Monarchy</a:t>
            </a:r>
            <a:r>
              <a:rPr lang="en-US" sz="2600" dirty="0">
                <a:ea typeface="Calibri" pitchFamily="34" charset="0"/>
                <a:cs typeface="Times New Roman" pitchFamily="18" charset="0"/>
              </a:rPr>
              <a:t>: a system of government in which the ruler’s power is limited by law.</a:t>
            </a:r>
            <a:endParaRPr lang="en-US" sz="26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92D050"/>
                </a:solidFill>
                <a:ea typeface="Calibri" pitchFamily="34" charset="0"/>
                <a:cs typeface="Times New Roman" pitchFamily="18" charset="0"/>
              </a:rPr>
              <a:t>Aristocracy</a:t>
            </a:r>
            <a:r>
              <a:rPr lang="en-US" sz="2600" dirty="0">
                <a:ea typeface="Calibri" pitchFamily="34" charset="0"/>
                <a:cs typeface="Times New Roman" pitchFamily="18" charset="0"/>
              </a:rPr>
              <a:t>: a government in which power is in the hands of the hereditary ruling class or nobility.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Direct Democracy</a:t>
            </a:r>
            <a:r>
              <a:rPr lang="en-US" sz="2600" dirty="0">
                <a:ea typeface="Calibri" pitchFamily="34" charset="0"/>
                <a:cs typeface="Times New Roman" pitchFamily="18" charset="0"/>
              </a:rPr>
              <a:t>: a government in which citizens/people rule directly.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92D050"/>
                </a:solidFill>
                <a:ea typeface="Calibri" pitchFamily="34" charset="0"/>
                <a:cs typeface="Times New Roman" pitchFamily="18" charset="0"/>
              </a:rPr>
              <a:t>Republic</a:t>
            </a:r>
            <a:r>
              <a:rPr lang="en-US" sz="2600" dirty="0">
                <a:ea typeface="Calibri" pitchFamily="34" charset="0"/>
                <a:cs typeface="Times New Roman" pitchFamily="18" charset="0"/>
              </a:rPr>
              <a:t>: a government in which power is in the hands of representatives and leaders who were elected by the citizen/people</a:t>
            </a:r>
            <a:endParaRPr lang="en-US" sz="26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00B0F0"/>
                </a:solidFill>
                <a:ea typeface="Calibri" pitchFamily="34" charset="0"/>
                <a:cs typeface="Times New Roman" pitchFamily="18" charset="0"/>
              </a:rPr>
              <a:t>Dictatorship</a:t>
            </a:r>
            <a:r>
              <a:rPr lang="en-US" sz="2600" dirty="0">
                <a:ea typeface="Calibri" pitchFamily="34" charset="0"/>
                <a:cs typeface="Times New Roman" pitchFamily="18" charset="0"/>
              </a:rPr>
              <a:t>: a government in which power is in the hands of a single person who seeks to control all aspects of society. Typically power is gained through force.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87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Start Your Brain # 2 </a:t>
            </a:r>
            <a:b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Page 14 OF Notebook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0" y="1855788"/>
            <a:ext cx="8305800" cy="2895600"/>
          </a:xfrm>
        </p:spPr>
        <p:txBody>
          <a:bodyPr/>
          <a:lstStyle/>
          <a:p>
            <a:pPr marL="742950" indent="-742950"/>
            <a:r>
              <a:rPr lang="en-US" altLang="en-US" sz="3200" dirty="0"/>
              <a:t>What is government?</a:t>
            </a:r>
          </a:p>
          <a:p>
            <a:pPr marL="742950" indent="-742950"/>
            <a:r>
              <a:rPr lang="en-US" altLang="en-US" sz="3200" dirty="0"/>
              <a:t>What is the purpose of government?</a:t>
            </a:r>
          </a:p>
          <a:p>
            <a:pPr marL="742950" indent="-742950"/>
            <a:r>
              <a:rPr lang="en-US" altLang="en-US" sz="3200" dirty="0"/>
              <a:t>List as many different types of government as you can.</a:t>
            </a:r>
          </a:p>
          <a:p>
            <a:pPr marL="742950" indent="-742950"/>
            <a:r>
              <a:rPr lang="en-US" altLang="en-US" sz="3200" dirty="0"/>
              <a:t>Is government necessary?</a:t>
            </a:r>
          </a:p>
        </p:txBody>
      </p:sp>
    </p:spTree>
    <p:extLst>
      <p:ext uri="{BB962C8B-B14F-4D97-AF65-F5344CB8AC3E}">
        <p14:creationId xmlns:p14="http://schemas.microsoft.com/office/powerpoint/2010/main" val="1967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92D050"/>
                </a:solidFill>
              </a:rPr>
              <a:t>Add Some Pages</a:t>
            </a:r>
            <a:r>
              <a:rPr lang="en-US" altLang="en-US" sz="4000" dirty="0" smtClean="0">
                <a:solidFill>
                  <a:srgbClr val="92D050"/>
                </a:solidFill>
              </a:rPr>
              <a:t>…(all linked on site)</a:t>
            </a:r>
            <a:endParaRPr lang="en-US" altLang="en-US" sz="4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905000"/>
            <a:ext cx="8001000" cy="40386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Page 16 – Visual Vocabulary</a:t>
            </a:r>
          </a:p>
          <a:p>
            <a:pPr>
              <a:defRPr/>
            </a:pPr>
            <a:r>
              <a:rPr lang="en-US" sz="3600" b="1" dirty="0"/>
              <a:t>Page 17 – Rating Vocabulary for Unit 1</a:t>
            </a:r>
          </a:p>
          <a:p>
            <a:pPr>
              <a:defRPr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SKIP Page 18 – We are physically writing here today</a:t>
            </a:r>
          </a:p>
          <a:p>
            <a:pPr>
              <a:defRPr/>
            </a:pPr>
            <a:r>
              <a:rPr lang="en-US" sz="3600" b="1" dirty="0"/>
              <a:t>Page 19 – Who has the Remote </a:t>
            </a:r>
            <a:r>
              <a:rPr lang="en-US" sz="3600" b="1" u="sng" dirty="0"/>
              <a:t>tape the worksheet (flips, front over to back)</a:t>
            </a:r>
          </a:p>
          <a:p>
            <a:pPr>
              <a:defRPr/>
            </a:pPr>
            <a:endParaRPr lang="en-US" sz="3200" b="1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21328" y="248487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Complete Rating Vocabulary page – just the ratings</a:t>
            </a:r>
          </a:p>
        </p:txBody>
      </p:sp>
    </p:spTree>
    <p:extLst>
      <p:ext uri="{BB962C8B-B14F-4D97-AF65-F5344CB8AC3E}">
        <p14:creationId xmlns:p14="http://schemas.microsoft.com/office/powerpoint/2010/main" val="33160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Forms of Government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05000"/>
            <a:ext cx="4191000" cy="4343400"/>
          </a:xfrm>
        </p:spPr>
        <p:txBody>
          <a:bodyPr/>
          <a:lstStyle/>
          <a:p>
            <a:pPr eaLnBrk="1" hangingPunct="1"/>
            <a:r>
              <a:rPr lang="en-US" altLang="en-US" sz="2600"/>
              <a:t>Throughout human history, mankind has established many types of governments. </a:t>
            </a:r>
          </a:p>
          <a:p>
            <a:pPr eaLnBrk="1" hangingPunct="1"/>
            <a:r>
              <a:rPr lang="en-US" altLang="en-US" sz="2600"/>
              <a:t>Goal:</a:t>
            </a:r>
          </a:p>
          <a:p>
            <a:pPr lvl="1" eaLnBrk="1" hangingPunct="1"/>
            <a:r>
              <a:rPr lang="en-US" altLang="en-US" smtClean="0"/>
              <a:t>Have power in </a:t>
            </a:r>
            <a:r>
              <a:rPr lang="en-US" altLang="en-US" u="sng" smtClean="0"/>
              <a:t>politics</a:t>
            </a:r>
          </a:p>
          <a:p>
            <a:pPr lvl="2" eaLnBrk="1" hangingPunct="1"/>
            <a:r>
              <a:rPr lang="en-US" altLang="en-US" sz="2600"/>
              <a:t>Struggle for power in government</a:t>
            </a:r>
          </a:p>
        </p:txBody>
      </p:sp>
      <p:pic>
        <p:nvPicPr>
          <p:cNvPr id="16388" name="Picture 7" descr="gov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057400"/>
            <a:ext cx="4495800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5562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Three Basic Forms of Government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1981200" y="1905000"/>
            <a:ext cx="8382000" cy="4572000"/>
          </a:xfrm>
        </p:spPr>
        <p:txBody>
          <a:bodyPr/>
          <a:lstStyle/>
          <a:p>
            <a:pPr marL="514350" indent="-514350"/>
            <a:r>
              <a:rPr lang="en-US" altLang="en-US" b="1" u="sng"/>
              <a:t>Autocracy</a:t>
            </a:r>
          </a:p>
          <a:p>
            <a:pPr marL="914400" lvl="1" indent="-514350"/>
            <a:r>
              <a:rPr lang="en-US" altLang="en-US" sz="2800" b="1"/>
              <a:t>Governing is done by the individual</a:t>
            </a:r>
            <a:endParaRPr lang="en-US" altLang="en-US" sz="2800" b="1" u="sng"/>
          </a:p>
          <a:p>
            <a:pPr marL="514350" indent="-514350"/>
            <a:r>
              <a:rPr lang="en-US" altLang="en-US" b="1" u="sng"/>
              <a:t>Oligarchy</a:t>
            </a:r>
          </a:p>
          <a:p>
            <a:pPr marL="914400" lvl="1" indent="-514350"/>
            <a:r>
              <a:rPr lang="en-US" altLang="en-US" sz="2800" b="1"/>
              <a:t>Governing is done by a small group</a:t>
            </a:r>
          </a:p>
          <a:p>
            <a:pPr marL="1314450" lvl="2" indent="-514350"/>
            <a:r>
              <a:rPr lang="en-US" altLang="en-US" sz="2800" b="1"/>
              <a:t>Usually military, landowners, or upper class</a:t>
            </a:r>
            <a:endParaRPr lang="en-US" altLang="en-US" sz="2800" b="1" u="sng"/>
          </a:p>
          <a:p>
            <a:pPr marL="514350" indent="-514350"/>
            <a:r>
              <a:rPr lang="en-US" altLang="en-US" b="1" u="sng"/>
              <a:t>Democracy</a:t>
            </a:r>
          </a:p>
          <a:p>
            <a:pPr marL="914400" lvl="1" indent="-514350"/>
            <a:r>
              <a:rPr lang="en-US" altLang="en-US" sz="2800" b="1"/>
              <a:t>Most of society can interact in government</a:t>
            </a:r>
          </a:p>
        </p:txBody>
      </p:sp>
    </p:spTree>
    <p:extLst>
      <p:ext uri="{BB962C8B-B14F-4D97-AF65-F5344CB8AC3E}">
        <p14:creationId xmlns:p14="http://schemas.microsoft.com/office/powerpoint/2010/main" val="30311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Styles of government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05000"/>
            <a:ext cx="5138738" cy="4267200"/>
          </a:xfrm>
        </p:spPr>
        <p:txBody>
          <a:bodyPr/>
          <a:lstStyle/>
          <a:p>
            <a:pPr eaLnBrk="1" hangingPunct="1"/>
            <a:r>
              <a:rPr lang="en-US" altLang="en-US" sz="3200"/>
              <a:t>Monarchies</a:t>
            </a:r>
          </a:p>
          <a:p>
            <a:pPr lvl="1" eaLnBrk="1" hangingPunct="1"/>
            <a:r>
              <a:rPr lang="en-US" altLang="en-US" sz="3200"/>
              <a:t>2 types</a:t>
            </a:r>
          </a:p>
          <a:p>
            <a:pPr lvl="2" eaLnBrk="1" hangingPunct="1"/>
            <a:r>
              <a:rPr lang="en-US" altLang="en-US" sz="3200"/>
              <a:t>Absolute monarchy</a:t>
            </a:r>
          </a:p>
          <a:p>
            <a:pPr lvl="2" eaLnBrk="1" hangingPunct="1"/>
            <a:r>
              <a:rPr lang="en-US" altLang="en-US" sz="3200"/>
              <a:t>Constitutional Monarchy</a:t>
            </a:r>
          </a:p>
        </p:txBody>
      </p:sp>
      <p:pic>
        <p:nvPicPr>
          <p:cNvPr id="18436" name="Picture 5" descr="kingcrow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0"/>
            <a:ext cx="3200400" cy="4267200"/>
          </a:xfrm>
          <a:noFill/>
        </p:spPr>
      </p:pic>
      <p:pic>
        <p:nvPicPr>
          <p:cNvPr id="18437" name="Picture 6" descr="Image result for king bowser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244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495800"/>
            <a:ext cx="3313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Absolute Monarchies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447800"/>
            <a:ext cx="4648200" cy="4038600"/>
          </a:xfrm>
        </p:spPr>
        <p:txBody>
          <a:bodyPr/>
          <a:lstStyle/>
          <a:p>
            <a:pPr eaLnBrk="1" hangingPunct="1"/>
            <a:r>
              <a:rPr lang="en-US" altLang="en-US" sz="3200"/>
              <a:t>Ruled by King or Queen</a:t>
            </a:r>
          </a:p>
          <a:p>
            <a:pPr lvl="1" eaLnBrk="1" hangingPunct="1"/>
            <a:r>
              <a:rPr lang="en-US" altLang="en-US" sz="3200"/>
              <a:t>Given absolute power often by </a:t>
            </a:r>
            <a:r>
              <a:rPr lang="en-US" altLang="en-US" sz="3200" u="sng"/>
              <a:t>divine right</a:t>
            </a:r>
          </a:p>
          <a:p>
            <a:pPr lvl="2" eaLnBrk="1" hangingPunct="1"/>
            <a:r>
              <a:rPr lang="en-US" altLang="en-US" sz="2800"/>
              <a:t>Have to answer to nobody but God!</a:t>
            </a:r>
          </a:p>
          <a:p>
            <a:pPr lvl="1" eaLnBrk="1" hangingPunct="1">
              <a:buFontTx/>
              <a:buNone/>
            </a:pPr>
            <a:endParaRPr lang="en-US" altLang="en-US" sz="2200"/>
          </a:p>
        </p:txBody>
      </p:sp>
      <p:pic>
        <p:nvPicPr>
          <p:cNvPr id="19460" name="Picture 5" descr="henry_viii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1388" y="0"/>
            <a:ext cx="3376612" cy="4038600"/>
          </a:xfr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667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986</Words>
  <Application>Microsoft Office PowerPoint</Application>
  <PresentationFormat>Widescreen</PresentationFormat>
  <Paragraphs>139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Day 7 – Includes Study Information and notebook information for absences</vt:lpstr>
      <vt:lpstr>PowerPoint Presentation</vt:lpstr>
      <vt:lpstr>Start Your Brain # 2  Page 14 OF Notebook</vt:lpstr>
      <vt:lpstr>Add Some Pages…(all linked on site)</vt:lpstr>
      <vt:lpstr>Complete Rating Vocabulary page – just the ratings</vt:lpstr>
      <vt:lpstr>Forms of Government</vt:lpstr>
      <vt:lpstr>Three Basic Forms of Government</vt:lpstr>
      <vt:lpstr>Styles of government  </vt:lpstr>
      <vt:lpstr>Absolute Monarchies</vt:lpstr>
      <vt:lpstr>Absolute Monarchs</vt:lpstr>
      <vt:lpstr>Birth of Constitutional Monarchs/Limited Monarchy (1200s-1900s)</vt:lpstr>
      <vt:lpstr>The Magna Carta (Great Charter) 1215 A.D. England</vt:lpstr>
      <vt:lpstr>“King John was a ruthless bastard who stole the crown from Richard the Lionheart!”….so somebody stole from him!</vt:lpstr>
      <vt:lpstr>Magna Carta leads to Constitutional Monarchies</vt:lpstr>
      <vt:lpstr>Constitutional Monarchies  (sometimes Parliamentary Democracies) </vt:lpstr>
      <vt:lpstr>Aristocracy </vt:lpstr>
      <vt:lpstr>Direct Democracies</vt:lpstr>
      <vt:lpstr>The New Age of Government</vt:lpstr>
      <vt:lpstr>What kind of governments would be established after WWI?</vt:lpstr>
      <vt:lpstr>Dictatorship </vt:lpstr>
      <vt:lpstr>Totalitarian Dictatorship</vt:lpstr>
      <vt:lpstr>Who has the remote?</vt:lpstr>
      <vt:lpstr>  Page 18: for the written answers  Page 19: tape the worksheet (flips, front over to back)</vt:lpstr>
      <vt:lpstr>If finished…work on visual vocabulary and completing rating vocabulary (1-7) post lecture and activity</vt:lpstr>
      <vt:lpstr>PowerPoint Presentation</vt:lpstr>
      <vt:lpstr>PowerPoint Presentation</vt:lpstr>
    </vt:vector>
  </TitlesOfParts>
  <Company>SDUHSD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7 – Includes Study Information and notebook information for absences</dc:title>
  <dc:creator>Windows User</dc:creator>
  <cp:lastModifiedBy>Windows User</cp:lastModifiedBy>
  <cp:revision>2</cp:revision>
  <dcterms:created xsi:type="dcterms:W3CDTF">2018-09-14T16:40:09Z</dcterms:created>
  <dcterms:modified xsi:type="dcterms:W3CDTF">2018-09-14T16:46:38Z</dcterms:modified>
</cp:coreProperties>
</file>