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391" r:id="rId2"/>
    <p:sldId id="393" r:id="rId3"/>
    <p:sldId id="397" r:id="rId4"/>
    <p:sldId id="398" r:id="rId5"/>
    <p:sldId id="379" r:id="rId6"/>
    <p:sldId id="399" r:id="rId7"/>
    <p:sldId id="386" r:id="rId8"/>
    <p:sldId id="387" r:id="rId9"/>
    <p:sldId id="388" r:id="rId10"/>
    <p:sldId id="389" r:id="rId11"/>
    <p:sldId id="385" r:id="rId12"/>
    <p:sldId id="400" r:id="rId13"/>
    <p:sldId id="367" r:id="rId14"/>
    <p:sldId id="382"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73" autoAdjust="0"/>
  </p:normalViewPr>
  <p:slideViewPr>
    <p:cSldViewPr>
      <p:cViewPr varScale="1">
        <p:scale>
          <a:sx n="67" d="100"/>
          <a:sy n="67" d="100"/>
        </p:scale>
        <p:origin x="10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211846F4-E523-4017-94B2-A134150C5BCB}" type="datetimeFigureOut">
              <a:rPr lang="en-US"/>
              <a:pPr>
                <a:defRPr/>
              </a:pPr>
              <a:t>9/28/2018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5B921C-F6BD-4E6B-A22F-5519A8446A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mtClean="0"/>
          </a:p>
        </p:txBody>
      </p:sp>
      <p:sp>
        <p:nvSpPr>
          <p:cNvPr id="2048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smtClean="0"/>
              <a:t>Click to edit Master title style</a:t>
            </a:r>
            <a:endParaRPr lang="en-US"/>
          </a:p>
        </p:txBody>
      </p:sp>
      <p:sp>
        <p:nvSpPr>
          <p:cNvPr id="2048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smtClean="0"/>
              <a:t>Click to edit Master subtitle style</a:t>
            </a:r>
            <a:endParaRPr lang="en-US"/>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smtClean="0"/>
            </a:lvl1pPr>
          </a:lstStyle>
          <a:p>
            <a:pPr>
              <a:defRPr/>
            </a:pPr>
            <a:fld id="{D8741D80-40B2-42F9-9C92-F224A3D74595}" type="slidenum">
              <a:rPr lang="en-US" altLang="en-US"/>
              <a:pPr>
                <a:defRPr/>
              </a:pPr>
              <a:t>‹#›</a:t>
            </a:fld>
            <a:endParaRPr lang="en-US" altLang="en-US"/>
          </a:p>
        </p:txBody>
      </p:sp>
    </p:spTree>
    <p:extLst>
      <p:ext uri="{BB962C8B-B14F-4D97-AF65-F5344CB8AC3E}">
        <p14:creationId xmlns:p14="http://schemas.microsoft.com/office/powerpoint/2010/main" val="180724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1567FA-6948-4E50-9C3A-F8B58908A3DF}" type="slidenum">
              <a:rPr lang="en-US" altLang="en-US"/>
              <a:pPr>
                <a:defRPr/>
              </a:pPr>
              <a:t>‹#›</a:t>
            </a:fld>
            <a:endParaRPr lang="en-US" altLang="en-US"/>
          </a:p>
        </p:txBody>
      </p:sp>
    </p:spTree>
    <p:extLst>
      <p:ext uri="{BB962C8B-B14F-4D97-AF65-F5344CB8AC3E}">
        <p14:creationId xmlns:p14="http://schemas.microsoft.com/office/powerpoint/2010/main" val="206197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EBD295-5013-4AEE-8D93-5DD460440858}" type="slidenum">
              <a:rPr lang="en-US" altLang="en-US"/>
              <a:pPr>
                <a:defRPr/>
              </a:pPr>
              <a:t>‹#›</a:t>
            </a:fld>
            <a:endParaRPr lang="en-US" altLang="en-US"/>
          </a:p>
        </p:txBody>
      </p:sp>
    </p:spTree>
    <p:extLst>
      <p:ext uri="{BB962C8B-B14F-4D97-AF65-F5344CB8AC3E}">
        <p14:creationId xmlns:p14="http://schemas.microsoft.com/office/powerpoint/2010/main" val="12329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51BD06-24F6-4FF6-B614-0F7D8EB9B238}" type="slidenum">
              <a:rPr lang="en-US" altLang="en-US"/>
              <a:pPr>
                <a:defRPr/>
              </a:pPr>
              <a:t>‹#›</a:t>
            </a:fld>
            <a:endParaRPr lang="en-US" altLang="en-US"/>
          </a:p>
        </p:txBody>
      </p:sp>
    </p:spTree>
    <p:extLst>
      <p:ext uri="{BB962C8B-B14F-4D97-AF65-F5344CB8AC3E}">
        <p14:creationId xmlns:p14="http://schemas.microsoft.com/office/powerpoint/2010/main" val="2894543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64FC974-5665-4AC2-9FA5-CB82FF47E871}" type="slidenum">
              <a:rPr lang="en-US" altLang="en-US"/>
              <a:pPr>
                <a:defRPr/>
              </a:pPr>
              <a:t>‹#›</a:t>
            </a:fld>
            <a:endParaRPr lang="en-US" altLang="en-US"/>
          </a:p>
        </p:txBody>
      </p:sp>
    </p:spTree>
    <p:extLst>
      <p:ext uri="{BB962C8B-B14F-4D97-AF65-F5344CB8AC3E}">
        <p14:creationId xmlns:p14="http://schemas.microsoft.com/office/powerpoint/2010/main" val="398044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832B38-CDFF-4A9A-8B66-B21A0B62A494}" type="slidenum">
              <a:rPr lang="en-US" altLang="en-US"/>
              <a:pPr>
                <a:defRPr/>
              </a:pPr>
              <a:t>‹#›</a:t>
            </a:fld>
            <a:endParaRPr lang="en-US" altLang="en-US"/>
          </a:p>
        </p:txBody>
      </p:sp>
    </p:spTree>
    <p:extLst>
      <p:ext uri="{BB962C8B-B14F-4D97-AF65-F5344CB8AC3E}">
        <p14:creationId xmlns:p14="http://schemas.microsoft.com/office/powerpoint/2010/main" val="225143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29D72-A572-4445-B285-C4BE5EE4079B}" type="slidenum">
              <a:rPr lang="en-US" altLang="en-US"/>
              <a:pPr>
                <a:defRPr/>
              </a:pPr>
              <a:t>‹#›</a:t>
            </a:fld>
            <a:endParaRPr lang="en-US" altLang="en-US"/>
          </a:p>
        </p:txBody>
      </p:sp>
    </p:spTree>
    <p:extLst>
      <p:ext uri="{BB962C8B-B14F-4D97-AF65-F5344CB8AC3E}">
        <p14:creationId xmlns:p14="http://schemas.microsoft.com/office/powerpoint/2010/main" val="369393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623EC6-BF4B-4F9C-8F31-862016B71393}" type="slidenum">
              <a:rPr lang="en-US" altLang="en-US"/>
              <a:pPr>
                <a:defRPr/>
              </a:pPr>
              <a:t>‹#›</a:t>
            </a:fld>
            <a:endParaRPr lang="en-US" altLang="en-US"/>
          </a:p>
        </p:txBody>
      </p:sp>
    </p:spTree>
    <p:extLst>
      <p:ext uri="{BB962C8B-B14F-4D97-AF65-F5344CB8AC3E}">
        <p14:creationId xmlns:p14="http://schemas.microsoft.com/office/powerpoint/2010/main" val="286051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EDBE0E-19FB-4696-B5D0-EA562AC04DF0}" type="slidenum">
              <a:rPr lang="en-US" altLang="en-US"/>
              <a:pPr>
                <a:defRPr/>
              </a:pPr>
              <a:t>‹#›</a:t>
            </a:fld>
            <a:endParaRPr lang="en-US" altLang="en-US"/>
          </a:p>
        </p:txBody>
      </p:sp>
    </p:spTree>
    <p:extLst>
      <p:ext uri="{BB962C8B-B14F-4D97-AF65-F5344CB8AC3E}">
        <p14:creationId xmlns:p14="http://schemas.microsoft.com/office/powerpoint/2010/main" val="220418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05E6F5-A43F-4B1D-9702-2E902FC9848C}" type="slidenum">
              <a:rPr lang="en-US" altLang="en-US"/>
              <a:pPr>
                <a:defRPr/>
              </a:pPr>
              <a:t>‹#›</a:t>
            </a:fld>
            <a:endParaRPr lang="en-US" altLang="en-US"/>
          </a:p>
        </p:txBody>
      </p:sp>
    </p:spTree>
    <p:extLst>
      <p:ext uri="{BB962C8B-B14F-4D97-AF65-F5344CB8AC3E}">
        <p14:creationId xmlns:p14="http://schemas.microsoft.com/office/powerpoint/2010/main" val="227933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9A45D5-975D-4AC9-929B-C234FF3EB0A2}" type="slidenum">
              <a:rPr lang="en-US" altLang="en-US"/>
              <a:pPr>
                <a:defRPr/>
              </a:pPr>
              <a:t>‹#›</a:t>
            </a:fld>
            <a:endParaRPr lang="en-US" altLang="en-US"/>
          </a:p>
        </p:txBody>
      </p:sp>
    </p:spTree>
    <p:extLst>
      <p:ext uri="{BB962C8B-B14F-4D97-AF65-F5344CB8AC3E}">
        <p14:creationId xmlns:p14="http://schemas.microsoft.com/office/powerpoint/2010/main" val="315351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47D686-503C-4C75-BFC1-69F66020081F}" type="slidenum">
              <a:rPr lang="en-US" altLang="en-US"/>
              <a:pPr>
                <a:defRPr/>
              </a:pPr>
              <a:t>‹#›</a:t>
            </a:fld>
            <a:endParaRPr lang="en-US" altLang="en-US"/>
          </a:p>
        </p:txBody>
      </p:sp>
    </p:spTree>
    <p:extLst>
      <p:ext uri="{BB962C8B-B14F-4D97-AF65-F5344CB8AC3E}">
        <p14:creationId xmlns:p14="http://schemas.microsoft.com/office/powerpoint/2010/main" val="75050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A67B17-33A7-4B83-8B52-6785FD14D6F7}" type="slidenum">
              <a:rPr lang="en-US" altLang="en-US"/>
              <a:pPr>
                <a:defRPr/>
              </a:pPr>
              <a:t>‹#›</a:t>
            </a:fld>
            <a:endParaRPr lang="en-US" altLang="en-US"/>
          </a:p>
        </p:txBody>
      </p:sp>
    </p:spTree>
    <p:extLst>
      <p:ext uri="{BB962C8B-B14F-4D97-AF65-F5344CB8AC3E}">
        <p14:creationId xmlns:p14="http://schemas.microsoft.com/office/powerpoint/2010/main" val="85144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946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946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fld id="{3B67E631-66FE-409E-8629-D816DF92928D}" type="slidenum">
              <a:rPr lang="en-US" altLang="en-US"/>
              <a:pPr>
                <a:defRPr/>
              </a:pPr>
              <a:t>‹#›</a:t>
            </a:fld>
            <a:endParaRPr lang="en-US" alt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dk2" tx1="lt1" bg2="dk1" tx2="lt2" accent1="accent1" accent2="accent2" accent3="accent3" accent4="accent4" accent5="accent5" accent6="accent6" hlink="hlink" folHlink="folHlink"/>
  <p:sldLayoutIdLst>
    <p:sldLayoutId id="2147483912"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Arial Black" pitchFamily="34" charset="0"/>
        </a:defRPr>
      </a:lvl2pPr>
      <a:lvl3pPr algn="l" rtl="0" eaLnBrk="1" fontAlgn="base" hangingPunct="1">
        <a:spcBef>
          <a:spcPct val="0"/>
        </a:spcBef>
        <a:spcAft>
          <a:spcPct val="0"/>
        </a:spcAft>
        <a:defRPr sz="3300">
          <a:solidFill>
            <a:schemeClr val="tx2"/>
          </a:solidFill>
          <a:latin typeface="Arial Black" pitchFamily="34" charset="0"/>
        </a:defRPr>
      </a:lvl3pPr>
      <a:lvl4pPr algn="l" rtl="0" eaLnBrk="1" fontAlgn="base" hangingPunct="1">
        <a:spcBef>
          <a:spcPct val="0"/>
        </a:spcBef>
        <a:spcAft>
          <a:spcPct val="0"/>
        </a:spcAft>
        <a:defRPr sz="3300">
          <a:solidFill>
            <a:schemeClr val="tx2"/>
          </a:solidFill>
          <a:latin typeface="Arial Black" pitchFamily="34" charset="0"/>
        </a:defRPr>
      </a:lvl4pPr>
      <a:lvl5pPr algn="l" rtl="0" eaLnBrk="1" fontAlgn="base" hangingPunct="1">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endParaRPr lang="en-US" altLang="en-US" smtClean="0"/>
          </a:p>
        </p:txBody>
      </p:sp>
      <p:sp>
        <p:nvSpPr>
          <p:cNvPr id="115715" name="Content Placeholder 2"/>
          <p:cNvSpPr>
            <a:spLocks noGrp="1"/>
          </p:cNvSpPr>
          <p:nvPr>
            <p:ph idx="1"/>
          </p:nvPr>
        </p:nvSpPr>
        <p:spPr/>
        <p:txBody>
          <a:bodyPr/>
          <a:lstStyle/>
          <a:p>
            <a:endParaRPr lang="en-US" altLang="en-US" smtClean="0"/>
          </a:p>
        </p:txBody>
      </p:sp>
      <p:pic>
        <p:nvPicPr>
          <p:cNvPr id="1157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0" y="0"/>
            <a:ext cx="9296400" cy="838200"/>
          </a:xfrm>
          <a:prstGeom prst="rect">
            <a:avLst/>
          </a:prstGeom>
          <a:solidFill>
            <a:schemeClr val="bg1"/>
          </a:solidFill>
          <a:ln w="9525">
            <a:noFill/>
            <a:miter lim="800000"/>
            <a:headEnd/>
            <a:tailEnd/>
          </a:ln>
        </p:spPr>
        <p:txBody>
          <a:bodyPr/>
          <a:lstStyle/>
          <a:p>
            <a:pPr>
              <a:spcBef>
                <a:spcPct val="20000"/>
              </a:spcBef>
              <a:buClr>
                <a:schemeClr val="bg2"/>
              </a:buClr>
              <a:buSzPct val="70000"/>
              <a:defRPr/>
            </a:pPr>
            <a:r>
              <a:rPr lang="en-US" altLang="en-US" sz="2400" b="1" kern="0" dirty="0">
                <a:solidFill>
                  <a:srgbClr val="FFFF00"/>
                </a:solidFill>
                <a:latin typeface="+mn-lt"/>
              </a:rPr>
              <a:t>Countries to know:</a:t>
            </a:r>
            <a:r>
              <a:rPr lang="en-US" altLang="en-US" sz="2400" b="1" kern="0" dirty="0">
                <a:latin typeface="+mn-lt"/>
              </a:rPr>
              <a:t> Afghanistan, Egypt, Iran, Iraq, Lebanon, </a:t>
            </a:r>
            <a:r>
              <a:rPr lang="en-US" sz="2400" b="1" kern="0" dirty="0">
                <a:latin typeface="+mn-lt"/>
              </a:rPr>
              <a:t>Jordan, Syria, Turkey, Pakistan, Saudi </a:t>
            </a:r>
            <a:r>
              <a:rPr lang="en-US" sz="2400" b="1" kern="0" dirty="0">
                <a:latin typeface="Arial" charset="0"/>
              </a:rPr>
              <a:t>Arabia + 1 Bonus</a:t>
            </a:r>
          </a:p>
          <a:p>
            <a:pPr marL="514350" indent="-514350">
              <a:spcBef>
                <a:spcPct val="20000"/>
              </a:spcBef>
              <a:buClr>
                <a:schemeClr val="bg2"/>
              </a:buClr>
              <a:buSzPct val="70000"/>
              <a:buFont typeface="Arial Black" pitchFamily="34" charset="0"/>
              <a:buAutoNum type="arabicPeriod"/>
              <a:defRPr/>
            </a:pPr>
            <a:endParaRPr lang="en-US" altLang="en-US" sz="3600" b="1" kern="0" dirty="0">
              <a:latin typeface="+mn-lt"/>
            </a:endParaRPr>
          </a:p>
        </p:txBody>
      </p:sp>
      <p:sp>
        <p:nvSpPr>
          <p:cNvPr id="7" name="Content Placeholder 2"/>
          <p:cNvSpPr txBox="1">
            <a:spLocks/>
          </p:cNvSpPr>
          <p:nvPr/>
        </p:nvSpPr>
        <p:spPr bwMode="auto">
          <a:xfrm>
            <a:off x="0" y="6059488"/>
            <a:ext cx="9345613" cy="838200"/>
          </a:xfrm>
          <a:prstGeom prst="rect">
            <a:avLst/>
          </a:prstGeom>
          <a:solidFill>
            <a:schemeClr val="bg1"/>
          </a:solidFill>
          <a:ln w="9525">
            <a:noFill/>
            <a:miter lim="800000"/>
            <a:headEnd/>
            <a:tailEnd/>
          </a:ln>
        </p:spPr>
        <p:txBody>
          <a:bodyPr/>
          <a:lstStyle/>
          <a:p>
            <a:pPr algn="ctr">
              <a:spcBef>
                <a:spcPct val="20000"/>
              </a:spcBef>
              <a:buClr>
                <a:schemeClr val="bg2"/>
              </a:buClr>
              <a:buSzPct val="70000"/>
              <a:defRPr/>
            </a:pPr>
            <a:r>
              <a:rPr lang="en-US" altLang="en-US" sz="2000" kern="0" dirty="0">
                <a:solidFill>
                  <a:srgbClr val="FFFF00"/>
                </a:solidFill>
                <a:latin typeface="+mn-lt"/>
              </a:rPr>
              <a:t>On the test (as with the continents and oceans quiz) there is no word bank and spelling does NOT count as long as you are close enough for me to understand</a:t>
            </a:r>
            <a:endParaRPr lang="en-US" sz="2000" kern="0" dirty="0">
              <a:latin typeface="Arial" charset="0"/>
            </a:endParaRPr>
          </a:p>
          <a:p>
            <a:pPr marL="514350" indent="-514350">
              <a:spcBef>
                <a:spcPct val="20000"/>
              </a:spcBef>
              <a:buClr>
                <a:schemeClr val="bg2"/>
              </a:buClr>
              <a:buSzPct val="70000"/>
              <a:buFont typeface="Arial Black" pitchFamily="34" charset="0"/>
              <a:buAutoNum type="arabicPeriod"/>
              <a:defRPr/>
            </a:pPr>
            <a:endParaRPr lang="en-US" altLang="en-US" sz="3600" b="1" kern="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9448800" cy="2819400"/>
          </a:xfrm>
        </p:spPr>
        <p:txBody>
          <a:bodyPr/>
          <a:lstStyle/>
          <a:p>
            <a:pPr marL="342900" lvl="3" indent="-342900">
              <a:buClr>
                <a:schemeClr val="bg2"/>
              </a:buClr>
              <a:buSzPct val="70000"/>
              <a:buFont typeface="Wingdings" pitchFamily="2" charset="2"/>
              <a:buChar char="l"/>
              <a:defRPr/>
            </a:pPr>
            <a:r>
              <a:rPr lang="en-US" sz="2400" b="1" dirty="0" smtClean="0">
                <a:solidFill>
                  <a:schemeClr val="accent1">
                    <a:lumMod val="60000"/>
                    <a:lumOff val="40000"/>
                  </a:schemeClr>
                </a:solidFill>
              </a:rPr>
              <a:t>Rule of thumb</a:t>
            </a:r>
            <a:r>
              <a:rPr lang="en-US" sz="2400" b="1" dirty="0" smtClean="0"/>
              <a:t>: if you can fully understand every idea of your notes one full week (7 days) after you wrote them, you did well and you will be able to properly review the information going forward. Remember, even after the notes are written it is important that you can understand the material and have your notes because </a:t>
            </a:r>
            <a:r>
              <a:rPr lang="en-US" sz="2400" b="1" dirty="0" smtClean="0">
                <a:solidFill>
                  <a:srgbClr val="92D050"/>
                </a:solidFill>
              </a:rPr>
              <a:t>the material will reappear from quiz to unit test to and finally on the midterm. The notebook will be your main study tool.</a:t>
            </a:r>
          </a:p>
          <a:p>
            <a:pPr marL="342900" lvl="3" indent="-342900">
              <a:buClr>
                <a:schemeClr val="bg2"/>
              </a:buClr>
              <a:buSzPct val="70000"/>
              <a:buFont typeface="Wingdings" pitchFamily="2" charset="2"/>
              <a:buChar char="l"/>
              <a:defRPr/>
            </a:pPr>
            <a:endParaRPr lang="en-US" sz="2400" b="1" dirty="0" smtClean="0">
              <a:solidFill>
                <a:srgbClr val="92D050"/>
              </a:solidFill>
            </a:endParaRPr>
          </a:p>
          <a:p>
            <a:pPr marL="342900" lvl="3" indent="-342900">
              <a:buClr>
                <a:schemeClr val="bg2"/>
              </a:buClr>
              <a:buSzPct val="70000"/>
              <a:buFont typeface="Wingdings" pitchFamily="2" charset="2"/>
              <a:buChar char="l"/>
              <a:defRPr/>
            </a:pPr>
            <a:endParaRPr lang="en-US" sz="2400" b="1" dirty="0" smtClean="0">
              <a:solidFill>
                <a:srgbClr val="92D050"/>
              </a:solidFill>
            </a:endParaRPr>
          </a:p>
          <a:p>
            <a:pPr marL="342900" lvl="3" indent="-342900">
              <a:buClr>
                <a:schemeClr val="bg2"/>
              </a:buClr>
              <a:buSzPct val="70000"/>
              <a:buFont typeface="Wingdings" pitchFamily="2" charset="2"/>
              <a:buChar char="l"/>
              <a:defRPr/>
            </a:pPr>
            <a:endParaRPr lang="en-US" sz="2400" b="1" dirty="0" smtClean="0">
              <a:solidFill>
                <a:srgbClr val="92D050"/>
              </a:solidFill>
            </a:endParaRPr>
          </a:p>
          <a:p>
            <a:pPr marL="342900" lvl="3" indent="-342900">
              <a:buClr>
                <a:schemeClr val="bg2"/>
              </a:buClr>
              <a:buSzPct val="70000"/>
              <a:buFont typeface="Wingdings" pitchFamily="2" charset="2"/>
              <a:buChar char="l"/>
              <a:defRPr/>
            </a:pPr>
            <a:endParaRPr lang="en-US" sz="2400" b="1" dirty="0" smtClean="0">
              <a:solidFill>
                <a:srgbClr val="92D050"/>
              </a:solidFill>
            </a:endParaRPr>
          </a:p>
          <a:p>
            <a:pPr marL="342900" lvl="3" indent="-342900">
              <a:buClr>
                <a:schemeClr val="bg2"/>
              </a:buClr>
              <a:buSzPct val="70000"/>
              <a:buFont typeface="Wingdings" pitchFamily="2" charset="2"/>
              <a:buChar char="l"/>
              <a:defRPr/>
            </a:pPr>
            <a:endParaRPr lang="en-US" sz="2400" b="1" dirty="0" smtClean="0">
              <a:solidFill>
                <a:srgbClr val="92D050"/>
              </a:solidFill>
            </a:endParaRPr>
          </a:p>
          <a:p>
            <a:pPr>
              <a:defRPr/>
            </a:pPr>
            <a:endParaRPr lang="en-US" dirty="0"/>
          </a:p>
        </p:txBody>
      </p:sp>
      <p:pic>
        <p:nvPicPr>
          <p:cNvPr id="129027" name="Picture 4" descr="Image result for vanishing and reappearing gif loo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009900"/>
            <a:ext cx="68389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813" y="2865438"/>
            <a:ext cx="2298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0" y="-76200"/>
            <a:ext cx="9144000" cy="762000"/>
          </a:xfrm>
          <a:solidFill>
            <a:schemeClr val="bg1"/>
          </a:solidFill>
        </p:spPr>
        <p:txBody>
          <a:bodyPr/>
          <a:lstStyle/>
          <a:p>
            <a:r>
              <a:rPr lang="en-US" altLang="en-US" dirty="0" smtClean="0">
                <a:solidFill>
                  <a:srgbClr val="FF0000"/>
                </a:solidFill>
              </a:rPr>
              <a:t>DUE NEXT CLASS (Tuesday 2 October)</a:t>
            </a:r>
          </a:p>
        </p:txBody>
      </p:sp>
      <p:sp>
        <p:nvSpPr>
          <p:cNvPr id="130051" name="Content Placeholder 2"/>
          <p:cNvSpPr>
            <a:spLocks noGrp="1"/>
          </p:cNvSpPr>
          <p:nvPr>
            <p:ph idx="1"/>
          </p:nvPr>
        </p:nvSpPr>
        <p:spPr>
          <a:xfrm>
            <a:off x="0" y="611126"/>
            <a:ext cx="4572000" cy="3581400"/>
          </a:xfrm>
          <a:solidFill>
            <a:schemeClr val="bg1"/>
          </a:solidFill>
        </p:spPr>
        <p:txBody>
          <a:bodyPr/>
          <a:lstStyle/>
          <a:p>
            <a:r>
              <a:rPr lang="en-US" sz="2800" b="1" kern="0" dirty="0" smtClean="0">
                <a:solidFill>
                  <a:srgbClr val="00B0F0"/>
                </a:solidFill>
              </a:rPr>
              <a:t>Cornell Notes for PAGE 29 AND 31 OF NOTEBOOK = Prologue </a:t>
            </a:r>
            <a:r>
              <a:rPr lang="en-US" sz="2800" b="1" dirty="0" smtClean="0">
                <a:solidFill>
                  <a:srgbClr val="92D050"/>
                </a:solidFill>
              </a:rPr>
              <a:t>Section 3: </a:t>
            </a:r>
            <a:r>
              <a:rPr lang="en-US" sz="2800" b="1" kern="0" dirty="0" smtClean="0">
                <a:solidFill>
                  <a:srgbClr val="92D050"/>
                </a:solidFill>
              </a:rPr>
              <a:t>Path to Democracy in </a:t>
            </a:r>
            <a:r>
              <a:rPr lang="en-US" sz="2800" b="1" u="sng" kern="0" dirty="0" smtClean="0">
                <a:solidFill>
                  <a:srgbClr val="92D050"/>
                </a:solidFill>
              </a:rPr>
              <a:t>Textbook pages 18 – 23</a:t>
            </a:r>
          </a:p>
        </p:txBody>
      </p:sp>
      <p:pic>
        <p:nvPicPr>
          <p:cNvPr id="3" name="Picture 2"/>
          <p:cNvPicPr>
            <a:picLocks noChangeAspect="1"/>
          </p:cNvPicPr>
          <p:nvPr/>
        </p:nvPicPr>
        <p:blipFill>
          <a:blip r:embed="rId2"/>
          <a:stretch>
            <a:fillRect/>
          </a:stretch>
        </p:blipFill>
        <p:spPr>
          <a:xfrm>
            <a:off x="4817561" y="2118479"/>
            <a:ext cx="4326439" cy="4638546"/>
          </a:xfrm>
          <a:prstGeom prst="rect">
            <a:avLst/>
          </a:prstGeom>
        </p:spPr>
      </p:pic>
      <p:pic>
        <p:nvPicPr>
          <p:cNvPr id="2" name="Picture 1"/>
          <p:cNvPicPr>
            <a:picLocks noChangeAspect="1"/>
          </p:cNvPicPr>
          <p:nvPr/>
        </p:nvPicPr>
        <p:blipFill>
          <a:blip r:embed="rId3"/>
          <a:stretch>
            <a:fillRect/>
          </a:stretch>
        </p:blipFill>
        <p:spPr>
          <a:xfrm>
            <a:off x="0" y="3371169"/>
            <a:ext cx="2514600" cy="3486831"/>
          </a:xfrm>
          <a:prstGeom prst="rect">
            <a:avLst/>
          </a:prstGeom>
        </p:spPr>
      </p:pic>
      <p:sp>
        <p:nvSpPr>
          <p:cNvPr id="4" name="TextBox 3"/>
          <p:cNvSpPr txBox="1"/>
          <p:nvPr/>
        </p:nvSpPr>
        <p:spPr>
          <a:xfrm>
            <a:off x="3056481" y="5410200"/>
            <a:ext cx="1515519" cy="1200329"/>
          </a:xfrm>
          <a:prstGeom prst="rect">
            <a:avLst/>
          </a:prstGeom>
          <a:solidFill>
            <a:schemeClr val="bg1"/>
          </a:solidFill>
          <a:ln w="12700">
            <a:solidFill>
              <a:srgbClr val="FFFF00"/>
            </a:solidFill>
          </a:ln>
        </p:spPr>
        <p:txBody>
          <a:bodyPr wrap="square" rtlCol="0">
            <a:spAutoFit/>
          </a:bodyPr>
          <a:lstStyle/>
          <a:p>
            <a:r>
              <a:rPr lang="en-US" b="1" dirty="0" smtClean="0"/>
              <a:t>*You need to have a summary completed</a:t>
            </a:r>
            <a:endParaRPr lang="en-US" b="1" dirty="0"/>
          </a:p>
        </p:txBody>
      </p:sp>
      <p:sp>
        <p:nvSpPr>
          <p:cNvPr id="5" name="TextBox 4"/>
          <p:cNvSpPr txBox="1"/>
          <p:nvPr/>
        </p:nvSpPr>
        <p:spPr>
          <a:xfrm>
            <a:off x="5181600" y="1295400"/>
            <a:ext cx="3640639" cy="646331"/>
          </a:xfrm>
          <a:prstGeom prst="rect">
            <a:avLst/>
          </a:prstGeom>
          <a:solidFill>
            <a:schemeClr val="bg1"/>
          </a:solidFill>
          <a:ln w="12700">
            <a:solidFill>
              <a:schemeClr val="accent1">
                <a:lumMod val="40000"/>
                <a:lumOff val="60000"/>
              </a:schemeClr>
            </a:solidFill>
          </a:ln>
        </p:spPr>
        <p:txBody>
          <a:bodyPr wrap="square" rtlCol="0">
            <a:spAutoFit/>
          </a:bodyPr>
          <a:lstStyle/>
          <a:p>
            <a:r>
              <a:rPr lang="en-US" b="1" dirty="0" smtClean="0"/>
              <a:t>2 Bullet points for each of the per 13 sub topics in the section</a:t>
            </a:r>
            <a:endParaRPr lang="en-US" b="1" dirty="0"/>
          </a:p>
        </p:txBody>
      </p:sp>
      <p:sp>
        <p:nvSpPr>
          <p:cNvPr id="8" name="TextBox 7"/>
          <p:cNvSpPr txBox="1"/>
          <p:nvPr/>
        </p:nvSpPr>
        <p:spPr>
          <a:xfrm>
            <a:off x="3010012" y="3177575"/>
            <a:ext cx="1706019" cy="1754326"/>
          </a:xfrm>
          <a:prstGeom prst="rect">
            <a:avLst/>
          </a:prstGeom>
          <a:solidFill>
            <a:schemeClr val="bg1"/>
          </a:solidFill>
          <a:ln w="12700">
            <a:solidFill>
              <a:schemeClr val="accent1">
                <a:lumMod val="40000"/>
                <a:lumOff val="60000"/>
              </a:schemeClr>
            </a:solidFill>
          </a:ln>
        </p:spPr>
        <p:txBody>
          <a:bodyPr wrap="square" rtlCol="0">
            <a:spAutoFit/>
          </a:bodyPr>
          <a:lstStyle/>
          <a:p>
            <a:r>
              <a:rPr lang="en-US" b="1" dirty="0" smtClean="0"/>
              <a:t>4 – 5 Total questions (probably 3 on one page and 2 on the other)</a:t>
            </a:r>
            <a:endParaRPr lang="en-US" b="1" dirty="0"/>
          </a:p>
        </p:txBody>
      </p:sp>
      <p:cxnSp>
        <p:nvCxnSpPr>
          <p:cNvPr id="7" name="Straight Arrow Connector 6"/>
          <p:cNvCxnSpPr/>
          <p:nvPr/>
        </p:nvCxnSpPr>
        <p:spPr bwMode="auto">
          <a:xfrm>
            <a:off x="4267200" y="5943600"/>
            <a:ext cx="838200" cy="381000"/>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cxnSp>
        <p:nvCxnSpPr>
          <p:cNvPr id="11" name="Straight Arrow Connector 10"/>
          <p:cNvCxnSpPr/>
          <p:nvPr/>
        </p:nvCxnSpPr>
        <p:spPr bwMode="auto">
          <a:xfrm flipH="1">
            <a:off x="6400800" y="1901825"/>
            <a:ext cx="160880" cy="645397"/>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a:off x="4343400" y="3624327"/>
            <a:ext cx="838200" cy="381000"/>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a:off x="4326481" y="3624327"/>
            <a:ext cx="1005431" cy="1361946"/>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cxnSp>
        <p:nvCxnSpPr>
          <p:cNvPr id="16" name="Straight Arrow Connector 15"/>
          <p:cNvCxnSpPr/>
          <p:nvPr/>
        </p:nvCxnSpPr>
        <p:spPr bwMode="auto">
          <a:xfrm flipH="1">
            <a:off x="7315171" y="1960344"/>
            <a:ext cx="907033" cy="1240056"/>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sp>
        <p:nvSpPr>
          <p:cNvPr id="21" name="Oval 20"/>
          <p:cNvSpPr/>
          <p:nvPr/>
        </p:nvSpPr>
        <p:spPr bwMode="auto">
          <a:xfrm>
            <a:off x="6028266" y="2995491"/>
            <a:ext cx="76200" cy="87591"/>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flipH="1">
            <a:off x="6028266" y="2824946"/>
            <a:ext cx="76200" cy="87591"/>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5791200" y="2499409"/>
            <a:ext cx="3001420" cy="369332"/>
          </a:xfrm>
          <a:prstGeom prst="rect">
            <a:avLst/>
          </a:prstGeom>
          <a:noFill/>
        </p:spPr>
        <p:txBody>
          <a:bodyPr wrap="square" rtlCol="0">
            <a:spAutoFit/>
          </a:bodyPr>
          <a:lstStyle/>
          <a:p>
            <a:r>
              <a:rPr lang="en-US" dirty="0" smtClean="0">
                <a:solidFill>
                  <a:schemeClr val="bg1"/>
                </a:solidFill>
              </a:rPr>
              <a:t>Setting the Stage</a:t>
            </a:r>
            <a:endParaRPr lang="en-US" dirty="0">
              <a:solidFill>
                <a:schemeClr val="bg1"/>
              </a:solidFill>
            </a:endParaRPr>
          </a:p>
        </p:txBody>
      </p:sp>
      <p:sp>
        <p:nvSpPr>
          <p:cNvPr id="32" name="Oval 31"/>
          <p:cNvSpPr/>
          <p:nvPr/>
        </p:nvSpPr>
        <p:spPr bwMode="auto">
          <a:xfrm>
            <a:off x="6036731" y="3689761"/>
            <a:ext cx="76200" cy="87591"/>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Oval 32"/>
          <p:cNvSpPr/>
          <p:nvPr/>
        </p:nvSpPr>
        <p:spPr bwMode="auto">
          <a:xfrm flipH="1">
            <a:off x="6036731" y="3519216"/>
            <a:ext cx="76200" cy="87591"/>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5799666" y="3176139"/>
            <a:ext cx="3242733" cy="369332"/>
          </a:xfrm>
          <a:prstGeom prst="rect">
            <a:avLst/>
          </a:prstGeom>
          <a:noFill/>
        </p:spPr>
        <p:txBody>
          <a:bodyPr wrap="square" rtlCol="0">
            <a:spAutoFit/>
          </a:bodyPr>
          <a:lstStyle/>
          <a:p>
            <a:r>
              <a:rPr lang="en-US" dirty="0" smtClean="0">
                <a:solidFill>
                  <a:schemeClr val="bg1"/>
                </a:solidFill>
              </a:rPr>
              <a:t>Reforms in Medieval England</a:t>
            </a:r>
            <a:endParaRPr lang="en-US" dirty="0">
              <a:solidFill>
                <a:schemeClr val="bg1"/>
              </a:solidFill>
            </a:endParaRPr>
          </a:p>
        </p:txBody>
      </p:sp>
      <p:sp>
        <p:nvSpPr>
          <p:cNvPr id="30" name="TextBox 29"/>
          <p:cNvSpPr txBox="1"/>
          <p:nvPr/>
        </p:nvSpPr>
        <p:spPr>
          <a:xfrm>
            <a:off x="5816643" y="3823194"/>
            <a:ext cx="1058318" cy="369332"/>
          </a:xfrm>
          <a:prstGeom prst="rect">
            <a:avLst/>
          </a:prstGeom>
          <a:noFill/>
        </p:spPr>
        <p:txBody>
          <a:bodyPr wrap="square" rtlCol="0">
            <a:spAutoFit/>
          </a:bodyPr>
          <a:lstStyle/>
          <a:p>
            <a:r>
              <a:rPr lang="en-US" dirty="0" smtClean="0">
                <a:solidFill>
                  <a:schemeClr val="bg1"/>
                </a:solidFill>
              </a:rPr>
              <a:t>Etc…</a:t>
            </a:r>
            <a:endParaRPr lang="en-US" dirty="0">
              <a:solidFill>
                <a:schemeClr val="bg1"/>
              </a:solidFill>
            </a:endParaRPr>
          </a:p>
        </p:txBody>
      </p:sp>
      <p:sp>
        <p:nvSpPr>
          <p:cNvPr id="36" name="Oval 35"/>
          <p:cNvSpPr/>
          <p:nvPr/>
        </p:nvSpPr>
        <p:spPr bwMode="auto">
          <a:xfrm>
            <a:off x="6036732" y="4350161"/>
            <a:ext cx="76200" cy="87591"/>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Oval 36"/>
          <p:cNvSpPr/>
          <p:nvPr/>
        </p:nvSpPr>
        <p:spPr bwMode="auto">
          <a:xfrm flipH="1">
            <a:off x="6036732" y="4179616"/>
            <a:ext cx="76200" cy="87591"/>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 y="5638800"/>
            <a:ext cx="9119062" cy="1219200"/>
          </a:xfrm>
        </p:spPr>
        <p:txBody>
          <a:bodyPr/>
          <a:lstStyle/>
          <a:p>
            <a:r>
              <a:rPr lang="en-US" dirty="0" smtClean="0">
                <a:solidFill>
                  <a:srgbClr val="00B0F0"/>
                </a:solidFill>
              </a:rPr>
              <a:t>PAGE 28 AND 30 OF NOTEBOOK = ONE OUTPUT </a:t>
            </a:r>
            <a:r>
              <a:rPr lang="en-US" dirty="0" smtClean="0">
                <a:solidFill>
                  <a:srgbClr val="92D050"/>
                </a:solidFill>
              </a:rPr>
              <a:t>(</a:t>
            </a:r>
            <a:r>
              <a:rPr lang="en-US" u="sng" dirty="0" smtClean="0">
                <a:solidFill>
                  <a:srgbClr val="92D050"/>
                </a:solidFill>
              </a:rPr>
              <a:t>NOT HOMEWORK</a:t>
            </a:r>
            <a:r>
              <a:rPr lang="en-US" dirty="0">
                <a:solidFill>
                  <a:srgbClr val="92D050"/>
                </a:solidFill>
              </a:rPr>
              <a:t>)</a:t>
            </a:r>
          </a:p>
        </p:txBody>
      </p:sp>
      <p:sp>
        <p:nvSpPr>
          <p:cNvPr id="3" name="Content Placeholder 2"/>
          <p:cNvSpPr>
            <a:spLocks noGrp="1"/>
          </p:cNvSpPr>
          <p:nvPr>
            <p:ph idx="1"/>
          </p:nvPr>
        </p:nvSpPr>
        <p:spPr>
          <a:xfrm>
            <a:off x="1884218" y="1143000"/>
            <a:ext cx="5375564" cy="4648200"/>
          </a:xfrm>
          <a:ln w="19050">
            <a:solidFill>
              <a:schemeClr val="accent1">
                <a:lumMod val="60000"/>
                <a:lumOff val="40000"/>
              </a:schemeClr>
            </a:solidFill>
          </a:ln>
        </p:spPr>
        <p:txBody>
          <a:bodyPr/>
          <a:lstStyle/>
          <a:p>
            <a:pPr marL="0" indent="0">
              <a:buNone/>
              <a:defRPr/>
            </a:pPr>
            <a:r>
              <a:rPr lang="en-US" sz="2800" b="1" dirty="0">
                <a:solidFill>
                  <a:srgbClr val="FFFF00"/>
                </a:solidFill>
              </a:rPr>
              <a:t>Use the 13 headings on the pages as a guide to your notes.</a:t>
            </a:r>
          </a:p>
          <a:p>
            <a:pPr marL="800100" lvl="2" indent="-457200">
              <a:defRPr/>
            </a:pPr>
            <a:r>
              <a:rPr lang="en-US" sz="2800" b="1" dirty="0">
                <a:solidFill>
                  <a:srgbClr val="FFFF00"/>
                </a:solidFill>
              </a:rPr>
              <a:t>Two bullet points per heading</a:t>
            </a:r>
          </a:p>
          <a:p>
            <a:pPr marL="0" indent="0">
              <a:buNone/>
              <a:defRPr/>
            </a:pPr>
            <a:r>
              <a:rPr lang="en-US" sz="2800" b="1" dirty="0">
                <a:solidFill>
                  <a:srgbClr val="FFFF00"/>
                </a:solidFill>
              </a:rPr>
              <a:t>In the left column of the Cornell notes be sure to write at least 4-5 questions possible test questions that come to your mind as you take </a:t>
            </a:r>
            <a:r>
              <a:rPr lang="en-US" sz="2800" b="1" dirty="0" smtClean="0">
                <a:solidFill>
                  <a:srgbClr val="FFFF00"/>
                </a:solidFill>
              </a:rPr>
              <a:t>notes</a:t>
            </a:r>
            <a:endParaRPr lang="en-US" sz="2800" b="1" dirty="0">
              <a:solidFill>
                <a:srgbClr val="FFFF00"/>
              </a:solidFill>
            </a:endParaRPr>
          </a:p>
        </p:txBody>
      </p:sp>
      <p:sp>
        <p:nvSpPr>
          <p:cNvPr id="4"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Arial Black" pitchFamily="34" charset="0"/>
              </a:defRPr>
            </a:lvl2pPr>
            <a:lvl3pPr algn="l" rtl="0" eaLnBrk="1" fontAlgn="base" hangingPunct="1">
              <a:spcBef>
                <a:spcPct val="0"/>
              </a:spcBef>
              <a:spcAft>
                <a:spcPct val="0"/>
              </a:spcAft>
              <a:defRPr sz="3300">
                <a:solidFill>
                  <a:schemeClr val="tx2"/>
                </a:solidFill>
                <a:latin typeface="Arial Black" pitchFamily="34" charset="0"/>
              </a:defRPr>
            </a:lvl3pPr>
            <a:lvl4pPr algn="l" rtl="0" eaLnBrk="1" fontAlgn="base" hangingPunct="1">
              <a:spcBef>
                <a:spcPct val="0"/>
              </a:spcBef>
              <a:spcAft>
                <a:spcPct val="0"/>
              </a:spcAft>
              <a:defRPr sz="3300">
                <a:solidFill>
                  <a:schemeClr val="tx2"/>
                </a:solidFill>
                <a:latin typeface="Arial Black" pitchFamily="34" charset="0"/>
              </a:defRPr>
            </a:lvl4pPr>
            <a:lvl5pPr algn="l" rtl="0" eaLnBrk="1" fontAlgn="base" hangingPunct="1">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a:lstStyle>
          <a:p>
            <a:r>
              <a:rPr lang="en-US" kern="0" dirty="0" smtClean="0">
                <a:solidFill>
                  <a:srgbClr val="00B0F0"/>
                </a:solidFill>
              </a:rPr>
              <a:t>PAGE 29 AND 31 OF NOTEBOOK = CORNELL NOTES </a:t>
            </a:r>
            <a:r>
              <a:rPr lang="en-US" kern="0" dirty="0" smtClean="0"/>
              <a:t>(HOMEWORK)</a:t>
            </a:r>
            <a:endParaRPr lang="en-US" kern="0" dirty="0"/>
          </a:p>
        </p:txBody>
      </p:sp>
    </p:spTree>
    <p:extLst>
      <p:ext uri="{BB962C8B-B14F-4D97-AF65-F5344CB8AC3E}">
        <p14:creationId xmlns:p14="http://schemas.microsoft.com/office/powerpoint/2010/main" val="153350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a:defRPr/>
            </a:pPr>
            <a:r>
              <a:rPr lang="en-US" altLang="en-US" dirty="0" smtClean="0">
                <a:solidFill>
                  <a:schemeClr val="accent1">
                    <a:lumMod val="60000"/>
                    <a:lumOff val="40000"/>
                  </a:schemeClr>
                </a:solidFill>
              </a:rPr>
              <a:t>Map Quiz #2: Western Europe</a:t>
            </a:r>
            <a:br>
              <a:rPr lang="en-US" altLang="en-US" dirty="0" smtClean="0">
                <a:solidFill>
                  <a:schemeClr val="accent1">
                    <a:lumMod val="60000"/>
                    <a:lumOff val="40000"/>
                  </a:schemeClr>
                </a:solidFill>
              </a:rPr>
            </a:br>
            <a:r>
              <a:rPr lang="en-US" altLang="en-US" dirty="0" smtClean="0">
                <a:solidFill>
                  <a:schemeClr val="accent1">
                    <a:lumMod val="60000"/>
                    <a:lumOff val="40000"/>
                  </a:schemeClr>
                </a:solidFill>
              </a:rPr>
              <a:t>Thursday, 4 October</a:t>
            </a:r>
          </a:p>
        </p:txBody>
      </p:sp>
      <p:sp>
        <p:nvSpPr>
          <p:cNvPr id="131075" name="Content Placeholder 2"/>
          <p:cNvSpPr>
            <a:spLocks noGrp="1"/>
          </p:cNvSpPr>
          <p:nvPr>
            <p:ph idx="1"/>
          </p:nvPr>
        </p:nvSpPr>
        <p:spPr>
          <a:xfrm>
            <a:off x="762000" y="1905000"/>
            <a:ext cx="3429000" cy="4038600"/>
          </a:xfrm>
        </p:spPr>
        <p:txBody>
          <a:bodyPr/>
          <a:lstStyle/>
          <a:p>
            <a:pPr marL="514350" indent="-514350">
              <a:buFont typeface="Arial Black" panose="020B0A04020102020204" pitchFamily="34" charset="0"/>
              <a:buAutoNum type="arabicPeriod"/>
            </a:pPr>
            <a:r>
              <a:rPr lang="en-US" altLang="en-US" sz="3600" b="1" smtClean="0"/>
              <a:t>Portugal</a:t>
            </a:r>
          </a:p>
          <a:p>
            <a:pPr marL="514350" indent="-514350">
              <a:buFont typeface="Arial Black" panose="020B0A04020102020204" pitchFamily="34" charset="0"/>
              <a:buAutoNum type="arabicPeriod"/>
            </a:pPr>
            <a:r>
              <a:rPr lang="en-US" altLang="en-US" sz="3600" b="1" smtClean="0"/>
              <a:t>Spain</a:t>
            </a:r>
          </a:p>
          <a:p>
            <a:pPr marL="514350" indent="-514350">
              <a:buFont typeface="Arial Black" panose="020B0A04020102020204" pitchFamily="34" charset="0"/>
              <a:buAutoNum type="arabicPeriod"/>
            </a:pPr>
            <a:r>
              <a:rPr lang="en-US" altLang="en-US" sz="3600" b="1" smtClean="0"/>
              <a:t>France</a:t>
            </a:r>
          </a:p>
          <a:p>
            <a:pPr marL="514350" indent="-514350">
              <a:buFont typeface="Arial Black" panose="020B0A04020102020204" pitchFamily="34" charset="0"/>
              <a:buAutoNum type="arabicPeriod"/>
            </a:pPr>
            <a:r>
              <a:rPr lang="en-US" altLang="en-US" sz="3600" b="1" smtClean="0"/>
              <a:t>U.K.</a:t>
            </a:r>
          </a:p>
          <a:p>
            <a:pPr marL="514350" indent="-514350">
              <a:buFont typeface="Arial Black" panose="020B0A04020102020204" pitchFamily="34" charset="0"/>
              <a:buAutoNum type="arabicPeriod"/>
            </a:pPr>
            <a:r>
              <a:rPr lang="en-US" altLang="en-US" sz="3600" b="1" smtClean="0"/>
              <a:t>Ireland</a:t>
            </a:r>
          </a:p>
          <a:p>
            <a:pPr marL="514350" indent="-514350">
              <a:buFont typeface="Arial Black" panose="020B0A04020102020204" pitchFamily="34" charset="0"/>
              <a:buAutoNum type="arabicPeriod"/>
            </a:pPr>
            <a:endParaRPr lang="en-US" altLang="en-US" sz="3600" b="1" smtClean="0"/>
          </a:p>
        </p:txBody>
      </p:sp>
      <p:sp>
        <p:nvSpPr>
          <p:cNvPr id="5" name="Content Placeholder 2"/>
          <p:cNvSpPr txBox="1">
            <a:spLocks/>
          </p:cNvSpPr>
          <p:nvPr/>
        </p:nvSpPr>
        <p:spPr bwMode="auto">
          <a:xfrm>
            <a:off x="4572000" y="1905000"/>
            <a:ext cx="3886200" cy="4038600"/>
          </a:xfrm>
          <a:prstGeom prst="rect">
            <a:avLst/>
          </a:prstGeom>
          <a:noFill/>
          <a:ln>
            <a:noFill/>
          </a:ln>
          <a:extLst/>
        </p:spPr>
        <p:txBody>
          <a:bodyPr/>
          <a:lst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742950" indent="-742950">
              <a:buFont typeface="+mj-lt"/>
              <a:buAutoNum type="arabicPeriod" startAt="6"/>
              <a:defRPr/>
            </a:pPr>
            <a:r>
              <a:rPr lang="en-US" sz="3600" b="1" kern="0" dirty="0" smtClean="0"/>
              <a:t>Germany</a:t>
            </a:r>
          </a:p>
          <a:p>
            <a:pPr marL="742950" indent="-742950">
              <a:buFont typeface="+mj-lt"/>
              <a:buAutoNum type="arabicPeriod" startAt="6"/>
              <a:defRPr/>
            </a:pPr>
            <a:r>
              <a:rPr lang="en-US" sz="3600" b="1" kern="0" dirty="0" smtClean="0"/>
              <a:t>Belgium</a:t>
            </a:r>
          </a:p>
          <a:p>
            <a:pPr marL="742950" indent="-742950">
              <a:buFont typeface="+mj-lt"/>
              <a:buAutoNum type="arabicPeriod" startAt="6"/>
              <a:defRPr/>
            </a:pPr>
            <a:r>
              <a:rPr lang="en-US" sz="3600" b="1" kern="0" dirty="0" smtClean="0"/>
              <a:t>Netherlands</a:t>
            </a:r>
          </a:p>
          <a:p>
            <a:pPr marL="742950" indent="-742950">
              <a:buFont typeface="+mj-lt"/>
              <a:buAutoNum type="arabicPeriod" startAt="6"/>
              <a:defRPr/>
            </a:pPr>
            <a:r>
              <a:rPr lang="en-US" sz="3600" b="1" kern="0" dirty="0" smtClean="0"/>
              <a:t>Switzerland</a:t>
            </a:r>
          </a:p>
          <a:p>
            <a:pPr marL="742950" indent="-742950">
              <a:buFont typeface="+mj-lt"/>
              <a:buAutoNum type="arabicPeriod" startAt="6"/>
              <a:defRPr/>
            </a:pPr>
            <a:r>
              <a:rPr lang="en-US" sz="3600" b="1" kern="0" dirty="0" smtClean="0"/>
              <a:t>Austria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endParaRPr lang="en-US" altLang="en-US" smtClean="0"/>
          </a:p>
        </p:txBody>
      </p:sp>
      <p:sp>
        <p:nvSpPr>
          <p:cNvPr id="132099" name="Content Placeholder 2"/>
          <p:cNvSpPr>
            <a:spLocks noGrp="1"/>
          </p:cNvSpPr>
          <p:nvPr>
            <p:ph idx="1"/>
          </p:nvPr>
        </p:nvSpPr>
        <p:spPr/>
        <p:txBody>
          <a:bodyPr/>
          <a:lstStyle/>
          <a:p>
            <a:endParaRPr lang="en-US" altLang="en-US" smtClean="0"/>
          </a:p>
        </p:txBody>
      </p:sp>
      <p:pic>
        <p:nvPicPr>
          <p:cNvPr id="132100" name="Picture 2" descr="Image result for western europe political map 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64008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Box 4"/>
          <p:cNvSpPr txBox="1">
            <a:spLocks noChangeArrowheads="1"/>
          </p:cNvSpPr>
          <p:nvPr/>
        </p:nvSpPr>
        <p:spPr bwMode="auto">
          <a:xfrm>
            <a:off x="4191000" y="0"/>
            <a:ext cx="49530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a:t>Template for Geography Quiz #2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381000" y="838200"/>
            <a:ext cx="7696200" cy="1143000"/>
          </a:xfrm>
        </p:spPr>
        <p:txBody>
          <a:bodyPr/>
          <a:lstStyle/>
          <a:p>
            <a:r>
              <a:rPr lang="en-US" altLang="en-US" smtClean="0">
                <a:solidFill>
                  <a:srgbClr val="FFFF00"/>
                </a:solidFill>
              </a:rPr>
              <a:t>Reminders: on THURSDAY of next week (4 October)</a:t>
            </a:r>
            <a:br>
              <a:rPr lang="en-US" altLang="en-US" smtClean="0">
                <a:solidFill>
                  <a:srgbClr val="FFFF00"/>
                </a:solidFill>
              </a:rPr>
            </a:br>
            <a:endParaRPr lang="en-US" altLang="en-US" smtClean="0">
              <a:solidFill>
                <a:srgbClr val="FFFF00"/>
              </a:solidFill>
            </a:endParaRPr>
          </a:p>
        </p:txBody>
      </p:sp>
      <p:sp>
        <p:nvSpPr>
          <p:cNvPr id="116739" name="Content Placeholder 2"/>
          <p:cNvSpPr>
            <a:spLocks noGrp="1"/>
          </p:cNvSpPr>
          <p:nvPr>
            <p:ph idx="1"/>
          </p:nvPr>
        </p:nvSpPr>
        <p:spPr>
          <a:xfrm>
            <a:off x="228600" y="1600200"/>
            <a:ext cx="8686800" cy="5105400"/>
          </a:xfrm>
          <a:solidFill>
            <a:schemeClr val="bg1"/>
          </a:solidFill>
        </p:spPr>
        <p:txBody>
          <a:bodyPr/>
          <a:lstStyle/>
          <a:p>
            <a:r>
              <a:rPr lang="en-US" altLang="en-US" b="1" dirty="0" smtClean="0"/>
              <a:t>Geography Quiz #2 (Western Europe – probably more familiar than Geography Quiz #1 for most of the class)</a:t>
            </a:r>
          </a:p>
          <a:p>
            <a:r>
              <a:rPr lang="en-US" altLang="en-US" b="1" dirty="0" smtClean="0"/>
              <a:t>Philosophers Quiz (you will get the study guide today)</a:t>
            </a:r>
          </a:p>
          <a:p>
            <a:r>
              <a:rPr lang="en-US" altLang="en-US" b="1" dirty="0" smtClean="0"/>
              <a:t>Formal Notebook Check: you will physically turn it in – meaning things need to be glued/taped in (I will work my best to acquire tape by Tuesday)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a:defRPr/>
            </a:pPr>
            <a:r>
              <a:rPr lang="en-US" altLang="en-US" dirty="0" smtClean="0">
                <a:solidFill>
                  <a:schemeClr val="accent1">
                    <a:lumMod val="60000"/>
                    <a:lumOff val="40000"/>
                  </a:schemeClr>
                </a:solidFill>
              </a:rPr>
              <a:t>Map Quiz #2: Western Europe</a:t>
            </a:r>
            <a:br>
              <a:rPr lang="en-US" altLang="en-US" dirty="0" smtClean="0">
                <a:solidFill>
                  <a:schemeClr val="accent1">
                    <a:lumMod val="60000"/>
                    <a:lumOff val="40000"/>
                  </a:schemeClr>
                </a:solidFill>
              </a:rPr>
            </a:br>
            <a:r>
              <a:rPr lang="en-US" altLang="en-US" dirty="0" smtClean="0">
                <a:solidFill>
                  <a:schemeClr val="accent1">
                    <a:lumMod val="60000"/>
                    <a:lumOff val="40000"/>
                  </a:schemeClr>
                </a:solidFill>
              </a:rPr>
              <a:t>Thursday, 4 October</a:t>
            </a:r>
          </a:p>
        </p:txBody>
      </p:sp>
      <p:sp>
        <p:nvSpPr>
          <p:cNvPr id="117763" name="Content Placeholder 2"/>
          <p:cNvSpPr>
            <a:spLocks noGrp="1"/>
          </p:cNvSpPr>
          <p:nvPr>
            <p:ph idx="1"/>
          </p:nvPr>
        </p:nvSpPr>
        <p:spPr>
          <a:xfrm>
            <a:off x="762000" y="1905000"/>
            <a:ext cx="3429000" cy="4038600"/>
          </a:xfrm>
        </p:spPr>
        <p:txBody>
          <a:bodyPr/>
          <a:lstStyle/>
          <a:p>
            <a:pPr marL="514350" indent="-514350">
              <a:buFont typeface="Arial Black" panose="020B0A04020102020204" pitchFamily="34" charset="0"/>
              <a:buAutoNum type="arabicPeriod"/>
            </a:pPr>
            <a:r>
              <a:rPr lang="en-US" altLang="en-US" sz="3600" b="1" smtClean="0"/>
              <a:t>Portugal</a:t>
            </a:r>
          </a:p>
          <a:p>
            <a:pPr marL="514350" indent="-514350">
              <a:buFont typeface="Arial Black" panose="020B0A04020102020204" pitchFamily="34" charset="0"/>
              <a:buAutoNum type="arabicPeriod"/>
            </a:pPr>
            <a:r>
              <a:rPr lang="en-US" altLang="en-US" sz="3600" b="1" smtClean="0"/>
              <a:t>Spain</a:t>
            </a:r>
          </a:p>
          <a:p>
            <a:pPr marL="514350" indent="-514350">
              <a:buFont typeface="Arial Black" panose="020B0A04020102020204" pitchFamily="34" charset="0"/>
              <a:buAutoNum type="arabicPeriod"/>
            </a:pPr>
            <a:r>
              <a:rPr lang="en-US" altLang="en-US" sz="3600" b="1" smtClean="0"/>
              <a:t>France</a:t>
            </a:r>
          </a:p>
          <a:p>
            <a:pPr marL="514350" indent="-514350">
              <a:buFont typeface="Arial Black" panose="020B0A04020102020204" pitchFamily="34" charset="0"/>
              <a:buAutoNum type="arabicPeriod"/>
            </a:pPr>
            <a:r>
              <a:rPr lang="en-US" altLang="en-US" sz="3600" b="1" smtClean="0"/>
              <a:t>U.K.</a:t>
            </a:r>
          </a:p>
          <a:p>
            <a:pPr marL="514350" indent="-514350">
              <a:buFont typeface="Arial Black" panose="020B0A04020102020204" pitchFamily="34" charset="0"/>
              <a:buAutoNum type="arabicPeriod"/>
            </a:pPr>
            <a:r>
              <a:rPr lang="en-US" altLang="en-US" sz="3600" b="1" smtClean="0"/>
              <a:t>Ireland</a:t>
            </a:r>
          </a:p>
          <a:p>
            <a:pPr marL="514350" indent="-514350">
              <a:buFont typeface="Arial Black" panose="020B0A04020102020204" pitchFamily="34" charset="0"/>
              <a:buAutoNum type="arabicPeriod"/>
            </a:pPr>
            <a:endParaRPr lang="en-US" altLang="en-US" sz="3600" b="1" smtClean="0"/>
          </a:p>
        </p:txBody>
      </p:sp>
      <p:sp>
        <p:nvSpPr>
          <p:cNvPr id="5" name="Content Placeholder 2"/>
          <p:cNvSpPr txBox="1">
            <a:spLocks/>
          </p:cNvSpPr>
          <p:nvPr/>
        </p:nvSpPr>
        <p:spPr bwMode="auto">
          <a:xfrm>
            <a:off x="4572000" y="1905000"/>
            <a:ext cx="3886200" cy="4038600"/>
          </a:xfrm>
          <a:prstGeom prst="rect">
            <a:avLst/>
          </a:prstGeom>
          <a:noFill/>
          <a:ln>
            <a:noFill/>
          </a:ln>
          <a:extLst/>
        </p:spPr>
        <p:txBody>
          <a:bodyPr/>
          <a:lst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742950" indent="-742950">
              <a:buFont typeface="+mj-lt"/>
              <a:buAutoNum type="arabicPeriod" startAt="6"/>
              <a:defRPr/>
            </a:pPr>
            <a:r>
              <a:rPr lang="en-US" sz="3600" b="1" kern="0" dirty="0" smtClean="0"/>
              <a:t>Germany</a:t>
            </a:r>
          </a:p>
          <a:p>
            <a:pPr marL="742950" indent="-742950">
              <a:buFont typeface="+mj-lt"/>
              <a:buAutoNum type="arabicPeriod" startAt="6"/>
              <a:defRPr/>
            </a:pPr>
            <a:r>
              <a:rPr lang="en-US" sz="3600" b="1" kern="0" dirty="0" smtClean="0"/>
              <a:t>Belgium</a:t>
            </a:r>
          </a:p>
          <a:p>
            <a:pPr marL="742950" indent="-742950">
              <a:buFont typeface="+mj-lt"/>
              <a:buAutoNum type="arabicPeriod" startAt="6"/>
              <a:defRPr/>
            </a:pPr>
            <a:r>
              <a:rPr lang="en-US" sz="3600" b="1" kern="0" dirty="0" smtClean="0"/>
              <a:t>Netherlands</a:t>
            </a:r>
          </a:p>
          <a:p>
            <a:pPr marL="742950" indent="-742950">
              <a:buFont typeface="+mj-lt"/>
              <a:buAutoNum type="arabicPeriod" startAt="6"/>
              <a:defRPr/>
            </a:pPr>
            <a:r>
              <a:rPr lang="en-US" sz="3600" b="1" kern="0" dirty="0" smtClean="0"/>
              <a:t>Switzerland</a:t>
            </a:r>
          </a:p>
          <a:p>
            <a:pPr marL="742950" indent="-742950">
              <a:buFont typeface="+mj-lt"/>
              <a:buAutoNum type="arabicPeriod" startAt="6"/>
              <a:defRPr/>
            </a:pPr>
            <a:r>
              <a:rPr lang="en-US" sz="3600" b="1" kern="0" dirty="0" smtClean="0"/>
              <a:t>Austria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endParaRPr lang="en-US" altLang="en-US" smtClean="0"/>
          </a:p>
        </p:txBody>
      </p:sp>
      <p:sp>
        <p:nvSpPr>
          <p:cNvPr id="118787" name="Content Placeholder 2"/>
          <p:cNvSpPr>
            <a:spLocks noGrp="1"/>
          </p:cNvSpPr>
          <p:nvPr>
            <p:ph idx="1"/>
          </p:nvPr>
        </p:nvSpPr>
        <p:spPr/>
        <p:txBody>
          <a:bodyPr/>
          <a:lstStyle/>
          <a:p>
            <a:endParaRPr lang="en-US" altLang="en-US" smtClean="0"/>
          </a:p>
        </p:txBody>
      </p:sp>
      <p:pic>
        <p:nvPicPr>
          <p:cNvPr id="118788" name="Picture 2" descr="Image result for western europe political map 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64008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TextBox 4"/>
          <p:cNvSpPr txBox="1">
            <a:spLocks noChangeArrowheads="1"/>
          </p:cNvSpPr>
          <p:nvPr/>
        </p:nvSpPr>
        <p:spPr bwMode="auto">
          <a:xfrm>
            <a:off x="4191000" y="0"/>
            <a:ext cx="49530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a:t>Template for Geography Quiz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1600200"/>
          </a:xfrm>
          <a:solidFill>
            <a:schemeClr val="bg1"/>
          </a:solidFill>
        </p:spPr>
        <p:txBody>
          <a:bodyPr/>
          <a:lstStyle/>
          <a:p>
            <a:pPr marL="0" indent="0" algn="ctr">
              <a:buFont typeface="Wingdings" panose="05000000000000000000" pitchFamily="2" charset="2"/>
              <a:buNone/>
              <a:defRPr/>
            </a:pPr>
            <a:r>
              <a:rPr lang="en-US" sz="4800" b="1" dirty="0" smtClean="0"/>
              <a:t>Which philosopher (Locke, Hobbes, Montesquieu, Rousseau or Wollstonecraft) did you most/least agree with? Explain why.</a:t>
            </a:r>
          </a:p>
          <a:p>
            <a:pPr>
              <a:buFont typeface="Wingdings" panose="05000000000000000000" pitchFamily="2" charset="2"/>
              <a:buNone/>
              <a:defRPr/>
            </a:pPr>
            <a:endParaRPr lang="en-US" sz="3600" dirty="0"/>
          </a:p>
        </p:txBody>
      </p:sp>
      <p:sp>
        <p:nvSpPr>
          <p:cNvPr id="119811" name="Title 1"/>
          <p:cNvSpPr>
            <a:spLocks noGrp="1"/>
          </p:cNvSpPr>
          <p:nvPr>
            <p:ph type="title"/>
          </p:nvPr>
        </p:nvSpPr>
        <p:spPr>
          <a:xfrm>
            <a:off x="0" y="166688"/>
            <a:ext cx="9144000" cy="1143000"/>
          </a:xfrm>
        </p:spPr>
        <p:txBody>
          <a:bodyPr/>
          <a:lstStyle/>
          <a:p>
            <a:r>
              <a:rPr lang="en-US" altLang="en-US" sz="4400" u="sng" smtClean="0">
                <a:solidFill>
                  <a:srgbClr val="92D050"/>
                </a:solidFill>
              </a:rPr>
              <a:t>Page 24: Start Your Brain #5</a:t>
            </a:r>
            <a:r>
              <a:rPr lang="en-US" altLang="en-US" sz="4400" smtClean="0">
                <a:solidFill>
                  <a:srgbClr val="92D050"/>
                </a:solidFill>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spcBef>
                <a:spcPts val="600"/>
              </a:spcBef>
              <a:defRPr/>
            </a:pPr>
            <a:r>
              <a:rPr lang="en-US" sz="1900" b="1" dirty="0"/>
              <a:t>Aristocracy of </a:t>
            </a:r>
            <a:r>
              <a:rPr lang="en-US" sz="1900" b="1" dirty="0" smtClean="0"/>
              <a:t>intellectuals</a:t>
            </a:r>
            <a:endParaRPr lang="en-US" sz="1900" dirty="0"/>
          </a:p>
          <a:p>
            <a:pPr>
              <a:spcBef>
                <a:spcPts val="600"/>
              </a:spcBef>
              <a:defRPr/>
            </a:pPr>
            <a:r>
              <a:rPr lang="en-US" sz="1900" b="1" dirty="0">
                <a:solidFill>
                  <a:srgbClr val="92D050"/>
                </a:solidFill>
              </a:rPr>
              <a:t>Human nature is good and people can govern </a:t>
            </a:r>
            <a:r>
              <a:rPr lang="en-US" sz="1900" b="1" dirty="0" smtClean="0">
                <a:solidFill>
                  <a:srgbClr val="92D050"/>
                </a:solidFill>
              </a:rPr>
              <a:t>themselves</a:t>
            </a:r>
            <a:endParaRPr lang="en-US" sz="1900" dirty="0">
              <a:solidFill>
                <a:srgbClr val="92D050"/>
              </a:solidFill>
            </a:endParaRPr>
          </a:p>
          <a:p>
            <a:pPr>
              <a:spcBef>
                <a:spcPts val="600"/>
              </a:spcBef>
              <a:defRPr/>
            </a:pPr>
            <a:r>
              <a:rPr lang="en-US" sz="1900" b="1" dirty="0"/>
              <a:t>NATURAL RIGHTS: Life Liberty and </a:t>
            </a:r>
            <a:r>
              <a:rPr lang="en-US" sz="1900" b="1" dirty="0" smtClean="0"/>
              <a:t>Property</a:t>
            </a:r>
            <a:endParaRPr lang="en-US" sz="1900" dirty="0"/>
          </a:p>
          <a:p>
            <a:pPr>
              <a:spcBef>
                <a:spcPts val="600"/>
              </a:spcBef>
              <a:defRPr/>
            </a:pPr>
            <a:r>
              <a:rPr lang="en-US" sz="1900" b="1" dirty="0">
                <a:solidFill>
                  <a:srgbClr val="92D050"/>
                </a:solidFill>
              </a:rPr>
              <a:t>Human nature is evil and </a:t>
            </a:r>
            <a:r>
              <a:rPr lang="en-US" sz="1900" b="1" dirty="0" smtClean="0">
                <a:solidFill>
                  <a:srgbClr val="92D050"/>
                </a:solidFill>
              </a:rPr>
              <a:t>corrupt</a:t>
            </a:r>
            <a:endParaRPr lang="en-US" sz="1900" dirty="0">
              <a:solidFill>
                <a:srgbClr val="92D050"/>
              </a:solidFill>
            </a:endParaRPr>
          </a:p>
          <a:p>
            <a:pPr>
              <a:spcBef>
                <a:spcPts val="600"/>
              </a:spcBef>
              <a:defRPr/>
            </a:pPr>
            <a:r>
              <a:rPr lang="en-US" sz="1900" b="1" dirty="0"/>
              <a:t>Believes that people are not wise </a:t>
            </a:r>
            <a:r>
              <a:rPr lang="en-US" sz="1900" b="1" dirty="0" smtClean="0"/>
              <a:t>enough to </a:t>
            </a:r>
            <a:r>
              <a:rPr lang="en-US" sz="1900" b="1" dirty="0"/>
              <a:t>govern </a:t>
            </a:r>
            <a:r>
              <a:rPr lang="en-US" sz="1900" b="1" dirty="0" smtClean="0"/>
              <a:t>themselves</a:t>
            </a:r>
            <a:endParaRPr lang="en-US" sz="1900" dirty="0"/>
          </a:p>
          <a:p>
            <a:pPr>
              <a:spcBef>
                <a:spcPts val="600"/>
              </a:spcBef>
              <a:defRPr/>
            </a:pPr>
            <a:r>
              <a:rPr lang="en-US" sz="1900" b="1" dirty="0">
                <a:solidFill>
                  <a:srgbClr val="92D050"/>
                </a:solidFill>
              </a:rPr>
              <a:t>People have the right to get rid of leaders who violate </a:t>
            </a:r>
            <a:r>
              <a:rPr lang="en-US" sz="1900" b="1" dirty="0" smtClean="0">
                <a:solidFill>
                  <a:srgbClr val="92D050"/>
                </a:solidFill>
              </a:rPr>
              <a:t>their </a:t>
            </a:r>
            <a:r>
              <a:rPr lang="en-US" sz="1900" b="1" dirty="0">
                <a:solidFill>
                  <a:srgbClr val="92D050"/>
                </a:solidFill>
              </a:rPr>
              <a:t>rights, influenced </a:t>
            </a:r>
            <a:r>
              <a:rPr lang="en-US" sz="1900" b="1" dirty="0" smtClean="0">
                <a:solidFill>
                  <a:srgbClr val="92D050"/>
                </a:solidFill>
              </a:rPr>
              <a:t>Rousseau</a:t>
            </a:r>
            <a:endParaRPr lang="en-US" sz="1900" dirty="0">
              <a:solidFill>
                <a:srgbClr val="92D050"/>
              </a:solidFill>
            </a:endParaRPr>
          </a:p>
          <a:p>
            <a:pPr>
              <a:spcBef>
                <a:spcPts val="600"/>
              </a:spcBef>
              <a:defRPr/>
            </a:pPr>
            <a:r>
              <a:rPr lang="en-US" sz="1900" b="1" dirty="0"/>
              <a:t>People are born good but are corrupted by </a:t>
            </a:r>
            <a:r>
              <a:rPr lang="en-US" sz="1900" b="1" dirty="0" smtClean="0"/>
              <a:t>society</a:t>
            </a:r>
            <a:endParaRPr lang="en-US" sz="1900" dirty="0"/>
          </a:p>
          <a:p>
            <a:pPr>
              <a:spcBef>
                <a:spcPts val="600"/>
              </a:spcBef>
              <a:defRPr/>
            </a:pPr>
            <a:r>
              <a:rPr lang="en-US" sz="1900" b="1" dirty="0">
                <a:solidFill>
                  <a:srgbClr val="92D050"/>
                </a:solidFill>
              </a:rPr>
              <a:t>People can be trusted to govern (two philosophers </a:t>
            </a:r>
            <a:r>
              <a:rPr lang="en-US" sz="1900" b="1" dirty="0" smtClean="0">
                <a:solidFill>
                  <a:srgbClr val="92D050"/>
                </a:solidFill>
              </a:rPr>
              <a:t>believe </a:t>
            </a:r>
            <a:r>
              <a:rPr lang="en-US" sz="1900" b="1" dirty="0">
                <a:solidFill>
                  <a:srgbClr val="92D050"/>
                </a:solidFill>
              </a:rPr>
              <a:t>this, choose one</a:t>
            </a:r>
            <a:r>
              <a:rPr lang="en-US" sz="1900" b="1" dirty="0" smtClean="0">
                <a:solidFill>
                  <a:srgbClr val="92D050"/>
                </a:solidFill>
              </a:rPr>
              <a:t>)</a:t>
            </a:r>
            <a:endParaRPr lang="en-US" sz="1900" dirty="0">
              <a:solidFill>
                <a:srgbClr val="92D050"/>
              </a:solidFill>
            </a:endParaRPr>
          </a:p>
          <a:p>
            <a:pPr>
              <a:spcBef>
                <a:spcPts val="600"/>
              </a:spcBef>
              <a:defRPr/>
            </a:pPr>
            <a:r>
              <a:rPr lang="en-US" sz="1900" b="1" dirty="0"/>
              <a:t>Influenced by Locke, and believed that people </a:t>
            </a:r>
            <a:r>
              <a:rPr lang="en-US" sz="1900" b="1" dirty="0" smtClean="0"/>
              <a:t>are </a:t>
            </a:r>
            <a:r>
              <a:rPr lang="en-US" sz="1900" b="1" dirty="0"/>
              <a:t>born both good and </a:t>
            </a:r>
            <a:r>
              <a:rPr lang="en-US" sz="1900" b="1" dirty="0" smtClean="0"/>
              <a:t>evil</a:t>
            </a:r>
            <a:endParaRPr lang="en-US" sz="1900" dirty="0"/>
          </a:p>
          <a:p>
            <a:pPr>
              <a:spcBef>
                <a:spcPts val="600"/>
              </a:spcBef>
              <a:defRPr/>
            </a:pPr>
            <a:r>
              <a:rPr lang="en-US" sz="1900" b="1" dirty="0">
                <a:solidFill>
                  <a:srgbClr val="92D050"/>
                </a:solidFill>
              </a:rPr>
              <a:t>Foundation of the US constitution and </a:t>
            </a:r>
            <a:r>
              <a:rPr lang="en-US" sz="1900" b="1" dirty="0" smtClean="0">
                <a:solidFill>
                  <a:srgbClr val="92D050"/>
                </a:solidFill>
              </a:rPr>
              <a:t>government</a:t>
            </a:r>
            <a:endParaRPr lang="en-US" sz="1900" dirty="0">
              <a:solidFill>
                <a:srgbClr val="92D050"/>
              </a:solidFill>
            </a:endParaRPr>
          </a:p>
          <a:p>
            <a:pPr>
              <a:spcBef>
                <a:spcPts val="600"/>
              </a:spcBef>
              <a:defRPr/>
            </a:pPr>
            <a:r>
              <a:rPr lang="en-US" sz="1900" b="1" dirty="0" smtClean="0"/>
              <a:t>People </a:t>
            </a:r>
            <a:r>
              <a:rPr lang="en-US" sz="1900" b="1" dirty="0"/>
              <a:t>should be ruled by a PHILOSOPHER </a:t>
            </a:r>
            <a:r>
              <a:rPr lang="en-US" sz="1900" b="1" dirty="0" smtClean="0"/>
              <a:t>KING</a:t>
            </a:r>
            <a:endParaRPr lang="en-US" sz="1900" dirty="0"/>
          </a:p>
          <a:p>
            <a:pPr>
              <a:spcBef>
                <a:spcPts val="600"/>
              </a:spcBef>
              <a:defRPr/>
            </a:pPr>
            <a:r>
              <a:rPr lang="en-US" sz="1900" b="1" dirty="0">
                <a:solidFill>
                  <a:srgbClr val="92D050"/>
                </a:solidFill>
              </a:rPr>
              <a:t>Absolute </a:t>
            </a:r>
            <a:r>
              <a:rPr lang="en-US" sz="1900" b="1" dirty="0" smtClean="0">
                <a:solidFill>
                  <a:srgbClr val="92D050"/>
                </a:solidFill>
              </a:rPr>
              <a:t>Monarchy</a:t>
            </a:r>
            <a:endParaRPr lang="en-US" sz="1900" dirty="0">
              <a:solidFill>
                <a:srgbClr val="92D050"/>
              </a:solidFill>
            </a:endParaRPr>
          </a:p>
          <a:p>
            <a:pPr>
              <a:spcBef>
                <a:spcPts val="600"/>
              </a:spcBef>
              <a:defRPr/>
            </a:pPr>
            <a:r>
              <a:rPr lang="en-US" sz="1900" b="1" dirty="0" smtClean="0"/>
              <a:t>Does not trust the regular populace to govern itself</a:t>
            </a:r>
            <a:endParaRPr lang="en-US" sz="1900" dirty="0" smtClean="0"/>
          </a:p>
          <a:p>
            <a:pPr>
              <a:spcBef>
                <a:spcPts val="600"/>
              </a:spcBef>
              <a:defRPr/>
            </a:pPr>
            <a:r>
              <a:rPr lang="en-US" sz="1900" b="1" dirty="0" smtClean="0">
                <a:solidFill>
                  <a:srgbClr val="92D050"/>
                </a:solidFill>
              </a:rPr>
              <a:t>SEPERATION OF POWERS: checks and balances of power guarantee the freedom of individuals</a:t>
            </a:r>
            <a:endParaRPr lang="en-US" sz="1900" dirty="0" smtClean="0">
              <a:solidFill>
                <a:srgbClr val="92D050"/>
              </a:solidFill>
            </a:endParaRPr>
          </a:p>
          <a:p>
            <a:pPr>
              <a:spcBef>
                <a:spcPts val="600"/>
              </a:spcBef>
              <a:defRPr/>
            </a:pPr>
            <a:r>
              <a:rPr lang="en-US" sz="1900" b="1" dirty="0" smtClean="0"/>
              <a:t>SOCIAL </a:t>
            </a:r>
            <a:r>
              <a:rPr lang="en-US" sz="1900" b="1" dirty="0"/>
              <a:t>CONTRACT: a leader has a “contract” with the people </a:t>
            </a:r>
            <a:r>
              <a:rPr lang="en-US" sz="1900" b="1" dirty="0" smtClean="0"/>
              <a:t>and </a:t>
            </a:r>
            <a:r>
              <a:rPr lang="en-US" sz="1900" b="1" dirty="0"/>
              <a:t>if their rights are violated they may overthrow their leader. </a:t>
            </a:r>
            <a:endParaRPr lang="en-US" sz="1900" dirty="0"/>
          </a:p>
          <a:p>
            <a:pPr marL="0" indent="0">
              <a:buFont typeface="Wingdings" panose="05000000000000000000" pitchFamily="2" charset="2"/>
              <a:buNone/>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0" y="-152400"/>
            <a:ext cx="9144000" cy="1143000"/>
          </a:xfrm>
          <a:solidFill>
            <a:schemeClr val="bg1"/>
          </a:solidFill>
        </p:spPr>
        <p:txBody>
          <a:bodyPr/>
          <a:lstStyle/>
          <a:p>
            <a:pPr algn="ctr"/>
            <a:r>
              <a:rPr lang="en-US" altLang="en-US" sz="2700" dirty="0" smtClean="0">
                <a:solidFill>
                  <a:srgbClr val="FFFF00"/>
                </a:solidFill>
              </a:rPr>
              <a:t>Read Prologue Section 3 – </a:t>
            </a:r>
            <a:r>
              <a:rPr lang="en-US" altLang="en-US" sz="2700" i="1" dirty="0" smtClean="0">
                <a:solidFill>
                  <a:srgbClr val="FFFF00"/>
                </a:solidFill>
              </a:rPr>
              <a:t>Democracy Develops in England </a:t>
            </a:r>
            <a:r>
              <a:rPr lang="en-US" altLang="en-US" sz="2700" dirty="0" smtClean="0">
                <a:solidFill>
                  <a:srgbClr val="FFFF00"/>
                </a:solidFill>
              </a:rPr>
              <a:t>– from Class Textbook (pg. 18 – 23)</a:t>
            </a:r>
          </a:p>
        </p:txBody>
      </p:sp>
      <p:sp>
        <p:nvSpPr>
          <p:cNvPr id="3" name="Content Placeholder 2"/>
          <p:cNvSpPr>
            <a:spLocks noGrp="1"/>
          </p:cNvSpPr>
          <p:nvPr>
            <p:ph idx="1"/>
          </p:nvPr>
        </p:nvSpPr>
        <p:spPr>
          <a:xfrm>
            <a:off x="0" y="990600"/>
            <a:ext cx="9144000" cy="5867400"/>
          </a:xfrm>
          <a:solidFill>
            <a:schemeClr val="bg1"/>
          </a:solidFill>
        </p:spPr>
        <p:txBody>
          <a:bodyPr/>
          <a:lstStyle/>
          <a:p>
            <a:pPr marL="0" indent="-457200">
              <a:defRPr/>
            </a:pPr>
            <a:r>
              <a:rPr lang="en-US" sz="2400" dirty="0" smtClean="0"/>
              <a:t>Take Cornell notes on the Glorious Revolution in England.</a:t>
            </a:r>
          </a:p>
          <a:p>
            <a:pPr marL="0" indent="-457200">
              <a:defRPr/>
            </a:pPr>
            <a:r>
              <a:rPr lang="en-US" sz="2400" dirty="0" smtClean="0"/>
              <a:t>Use the 13 headings on the pages as a guide to your notes.</a:t>
            </a:r>
          </a:p>
          <a:p>
            <a:pPr marL="1257300" lvl="3" indent="-457200">
              <a:defRPr/>
            </a:pPr>
            <a:r>
              <a:rPr lang="en-US" sz="2400" dirty="0" smtClean="0"/>
              <a:t>Two bullet points per heading</a:t>
            </a:r>
          </a:p>
          <a:p>
            <a:pPr marL="457200" indent="-457200">
              <a:defRPr/>
            </a:pPr>
            <a:r>
              <a:rPr lang="en-US" sz="2400" dirty="0" smtClean="0">
                <a:solidFill>
                  <a:srgbClr val="9999FF"/>
                </a:solidFill>
              </a:rPr>
              <a:t>In the left column of the Cornell notes be sure to write at least 4-5 questions possible test questions that come to your mind as you take notes</a:t>
            </a:r>
          </a:p>
          <a:p>
            <a:pPr marL="457200" indent="-457200">
              <a:defRPr/>
            </a:pPr>
            <a:r>
              <a:rPr lang="en-US" sz="2400" dirty="0" smtClean="0"/>
              <a:t>Refresher: these are notes not essays, there should not be full sentences anywhere unless that is something that </a:t>
            </a:r>
            <a:r>
              <a:rPr lang="en-US" sz="2400" u="sng" dirty="0" smtClean="0"/>
              <a:t>truly</a:t>
            </a:r>
            <a:r>
              <a:rPr lang="en-US" sz="2400" dirty="0" smtClean="0"/>
              <a:t> helps you – this includes the questions</a:t>
            </a:r>
          </a:p>
          <a:p>
            <a:pPr marL="1257300" lvl="3" indent="-457200">
              <a:defRPr/>
            </a:pPr>
            <a:r>
              <a:rPr lang="en-US" sz="2400" dirty="0" smtClean="0"/>
              <a:t>For a Cornell note question you write in the left column:</a:t>
            </a:r>
          </a:p>
          <a:p>
            <a:pPr marL="1714500" lvl="4" indent="-457200">
              <a:defRPr/>
            </a:pPr>
            <a:r>
              <a:rPr lang="en-US" sz="2400" u="sng" dirty="0" smtClean="0"/>
              <a:t>Don’t write</a:t>
            </a:r>
            <a:r>
              <a:rPr lang="en-US" sz="2400" dirty="0" smtClean="0"/>
              <a:t>: What was the purpose of government?</a:t>
            </a:r>
          </a:p>
          <a:p>
            <a:pPr marL="1714500" lvl="4" indent="-457200">
              <a:defRPr/>
            </a:pPr>
            <a:r>
              <a:rPr lang="en-US" sz="2400" u="sng" dirty="0" smtClean="0"/>
              <a:t>Do write</a:t>
            </a:r>
            <a:r>
              <a:rPr lang="en-US" sz="2400" dirty="0" smtClean="0"/>
              <a:t>: Purpose of gov?</a:t>
            </a:r>
          </a:p>
          <a:p>
            <a:pPr marL="400050" lvl="1" indent="-457200">
              <a:defRPr/>
            </a:pPr>
            <a:r>
              <a:rPr lang="en-US" sz="2400" dirty="0" smtClean="0"/>
              <a:t>Abbrev. as much as possible. It may seem stupid at first but it is saving you a lot of time and will throughout your </a:t>
            </a:r>
            <a:r>
              <a:rPr lang="en-US" sz="2400" dirty="0" err="1" smtClean="0"/>
              <a:t>edu</a:t>
            </a:r>
            <a:r>
              <a:rPr lang="en-US" sz="2400" dirty="0" smtClean="0"/>
              <a:t>!</a:t>
            </a:r>
          </a:p>
          <a:p>
            <a:pPr marL="0" indent="0">
              <a:buFont typeface="Wingdings" panose="05000000000000000000" pitchFamily="2" charset="2"/>
              <a:buNone/>
              <a:defRPr/>
            </a:pPr>
            <a:endParaRPr lang="en-US" sz="2400" dirty="0" smtClean="0"/>
          </a:p>
          <a:p>
            <a:pPr marL="0" indent="0">
              <a:buFont typeface="Wingdings" panose="05000000000000000000" pitchFamily="2" charset="2"/>
              <a:buNone/>
              <a:defRPr/>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9525" y="0"/>
            <a:ext cx="4810125" cy="6858000"/>
          </a:xfrm>
          <a:solidFill>
            <a:schemeClr val="bg1"/>
          </a:solidFill>
        </p:spPr>
        <p:txBody>
          <a:bodyPr/>
          <a:lstStyle/>
          <a:p>
            <a:pPr marL="342900" lvl="3" indent="-342900">
              <a:buClr>
                <a:schemeClr val="bg2"/>
              </a:buClr>
              <a:buSzPct val="70000"/>
              <a:buFont typeface="Wingdings" panose="05000000000000000000" pitchFamily="2" charset="2"/>
              <a:buChar char="l"/>
            </a:pPr>
            <a:r>
              <a:rPr lang="en-US" altLang="en-US" sz="2500" b="1" dirty="0" smtClean="0">
                <a:solidFill>
                  <a:srgbClr val="00B0F0"/>
                </a:solidFill>
              </a:rPr>
              <a:t>You will develop abbreviations. I like to eliminate vowels. Words usually look the same to me without vowels. It’s a weird phenomenon in my brain. </a:t>
            </a:r>
          </a:p>
          <a:p>
            <a:pPr marL="800100" lvl="4" indent="-342900">
              <a:buClr>
                <a:schemeClr val="bg2"/>
              </a:buClr>
              <a:buSzPct val="70000"/>
              <a:buFont typeface="Wingdings" panose="05000000000000000000" pitchFamily="2" charset="2"/>
              <a:buChar char="l"/>
            </a:pPr>
            <a:r>
              <a:rPr lang="en-US" altLang="en-US" sz="2500" b="1" dirty="0" err="1" smtClean="0"/>
              <a:t>Dndt</a:t>
            </a:r>
            <a:r>
              <a:rPr lang="en-US" altLang="en-US" sz="2500" b="1" dirty="0" smtClean="0"/>
              <a:t> </a:t>
            </a:r>
            <a:r>
              <a:rPr lang="en-US" altLang="en-US" sz="2500" b="1" dirty="0" err="1" smtClean="0"/>
              <a:t>lrn</a:t>
            </a:r>
            <a:r>
              <a:rPr lang="en-US" altLang="en-US" sz="2500" b="1" dirty="0" smtClean="0"/>
              <a:t> </a:t>
            </a:r>
            <a:r>
              <a:rPr lang="en-US" altLang="en-US" sz="2500" b="1" dirty="0" err="1" smtClean="0"/>
              <a:t>untl</a:t>
            </a:r>
            <a:r>
              <a:rPr lang="en-US" altLang="en-US" sz="2500" b="1" dirty="0" smtClean="0"/>
              <a:t> </a:t>
            </a:r>
            <a:r>
              <a:rPr lang="en-US" altLang="en-US" sz="2500" b="1" dirty="0" err="1" smtClean="0"/>
              <a:t>abt</a:t>
            </a:r>
            <a:r>
              <a:rPr lang="en-US" altLang="en-US" sz="2500" b="1" dirty="0" smtClean="0"/>
              <a:t> </a:t>
            </a:r>
            <a:r>
              <a:rPr lang="en-US" altLang="en-US" sz="2500" b="1" dirty="0" err="1" smtClean="0"/>
              <a:t>hlfwy</a:t>
            </a:r>
            <a:r>
              <a:rPr lang="en-US" altLang="en-US" sz="2500" b="1" dirty="0" smtClean="0"/>
              <a:t> </a:t>
            </a:r>
            <a:r>
              <a:rPr lang="en-US" altLang="en-US" sz="2500" b="1" dirty="0" err="1" smtClean="0"/>
              <a:t>thrgh</a:t>
            </a:r>
            <a:r>
              <a:rPr lang="en-US" altLang="en-US" sz="2500" b="1" dirty="0" smtClean="0"/>
              <a:t> snr yr. </a:t>
            </a:r>
            <a:r>
              <a:rPr lang="en-US" altLang="en-US" sz="2500" b="1" dirty="0" err="1" smtClean="0"/>
              <a:t>Drv</a:t>
            </a:r>
            <a:r>
              <a:rPr lang="en-US" altLang="en-US" sz="2500" b="1" dirty="0" smtClean="0"/>
              <a:t> </a:t>
            </a:r>
            <a:r>
              <a:rPr lang="en-US" altLang="en-US" sz="2500" b="1" dirty="0" err="1" smtClean="0"/>
              <a:t>gvt</a:t>
            </a:r>
            <a:r>
              <a:rPr lang="en-US" altLang="en-US" sz="2500" b="1" dirty="0" smtClean="0"/>
              <a:t> </a:t>
            </a:r>
            <a:r>
              <a:rPr lang="en-US" altLang="en-US" sz="2500" b="1" dirty="0" err="1" smtClean="0"/>
              <a:t>tchr</a:t>
            </a:r>
            <a:r>
              <a:rPr lang="en-US" altLang="en-US" sz="2500" b="1" dirty="0" smtClean="0"/>
              <a:t> </a:t>
            </a:r>
            <a:r>
              <a:rPr lang="en-US" altLang="en-US" sz="2500" b="1" dirty="0" err="1" smtClean="0"/>
              <a:t>crzy</a:t>
            </a:r>
            <a:r>
              <a:rPr lang="en-US" altLang="en-US" sz="2500" b="1" dirty="0" smtClean="0"/>
              <a:t>.</a:t>
            </a:r>
          </a:p>
          <a:p>
            <a:pPr marL="800100" lvl="4" indent="-342900">
              <a:buClr>
                <a:schemeClr val="bg2"/>
              </a:buClr>
              <a:buSzPct val="70000"/>
              <a:buFont typeface="Wingdings" panose="05000000000000000000" pitchFamily="2" charset="2"/>
              <a:buChar char="l"/>
            </a:pPr>
            <a:r>
              <a:rPr lang="en-US" altLang="en-US" sz="2500" b="1" dirty="0" smtClean="0">
                <a:solidFill>
                  <a:srgbClr val="00B0F0"/>
                </a:solidFill>
              </a:rPr>
              <a:t>Do what works for you to balance efficiency and the ability to understand the information. I am not giving you these ideas to make it a race for you. I just don’t want to waste your time.</a:t>
            </a:r>
          </a:p>
          <a:p>
            <a:endParaRPr lang="en-US" altLang="en-US" dirty="0" smtClean="0"/>
          </a:p>
        </p:txBody>
      </p:sp>
      <p:pic>
        <p:nvPicPr>
          <p:cNvPr id="126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267200"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3" y="-46038"/>
            <a:ext cx="3770313" cy="6904038"/>
          </a:xfrm>
          <a:solidFill>
            <a:schemeClr val="bg1"/>
          </a:solidFill>
        </p:spPr>
        <p:txBody>
          <a:bodyPr/>
          <a:lstStyle/>
          <a:p>
            <a:pPr marL="0" indent="0">
              <a:buFont typeface="Wingdings" panose="05000000000000000000" pitchFamily="2" charset="2"/>
              <a:buNone/>
              <a:defRPr/>
            </a:pPr>
            <a:r>
              <a:rPr lang="en-US" sz="2450" dirty="0" smtClean="0"/>
              <a:t>There are also a </a:t>
            </a:r>
            <a:r>
              <a:rPr lang="en-US" sz="2450" dirty="0" smtClean="0">
                <a:solidFill>
                  <a:srgbClr val="00B0F0"/>
                </a:solidFill>
              </a:rPr>
              <a:t>ton</a:t>
            </a:r>
            <a:r>
              <a:rPr lang="en-US" sz="2450" dirty="0" smtClean="0"/>
              <a:t> of words in sentences that are </a:t>
            </a:r>
            <a:r>
              <a:rPr lang="en-US" sz="2450" dirty="0" smtClean="0">
                <a:solidFill>
                  <a:srgbClr val="00B0F0"/>
                </a:solidFill>
              </a:rPr>
              <a:t>virtually</a:t>
            </a:r>
            <a:r>
              <a:rPr lang="en-US" sz="2450" dirty="0" smtClean="0"/>
              <a:t> useless when you are writing notes. Work on eliminating them. You do not need to be ashamed Tarzan, I will not judge you. You will also go back to </a:t>
            </a:r>
            <a:r>
              <a:rPr lang="en-US" sz="2450" strike="sngStrike" dirty="0" smtClean="0"/>
              <a:t>cross</a:t>
            </a:r>
            <a:r>
              <a:rPr lang="en-US" sz="2450" dirty="0" smtClean="0"/>
              <a:t> out </a:t>
            </a:r>
            <a:r>
              <a:rPr lang="en-US" sz="2450" dirty="0" smtClean="0">
                <a:solidFill>
                  <a:srgbClr val="00B0F0"/>
                </a:solidFill>
                <a:effectLst>
                  <a:outerShdw blurRad="38100" dist="38100" dir="2700000" algn="tl">
                    <a:srgbClr val="000000">
                      <a:alpha val="43137"/>
                    </a:srgbClr>
                  </a:outerShdw>
                </a:effectLst>
              </a:rPr>
              <a:t>superfluous</a:t>
            </a:r>
            <a:r>
              <a:rPr lang="en-US" sz="2450" dirty="0" smtClean="0"/>
              <a:t> words in your notes after. Better yet, try to understand the information and convey it without writing them in the first place. This means you may write more information in less time!</a:t>
            </a:r>
            <a:endParaRPr lang="en-US" sz="2450" dirty="0"/>
          </a:p>
        </p:txBody>
      </p:sp>
      <p:pic>
        <p:nvPicPr>
          <p:cNvPr id="1280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0"/>
            <a:ext cx="547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Forms of Govt FULL</Template>
  <TotalTime>415</TotalTime>
  <Words>936</Words>
  <Application>Microsoft Office PowerPoint</Application>
  <PresentationFormat>On-screen Show (4:3)</PresentationFormat>
  <Paragraphs>79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Times New Roman</vt:lpstr>
      <vt:lpstr>Wingdings</vt:lpstr>
      <vt:lpstr>Studio</vt:lpstr>
      <vt:lpstr>PowerPoint Presentation</vt:lpstr>
      <vt:lpstr>Reminders: on THURSDAY of next week (4 October) </vt:lpstr>
      <vt:lpstr>Map Quiz #2: Western Europe Thursday, 4 October</vt:lpstr>
      <vt:lpstr>PowerPoint Presentation</vt:lpstr>
      <vt:lpstr>Page 24: Start Your Brain #5:</vt:lpstr>
      <vt:lpstr>PowerPoint Presentation</vt:lpstr>
      <vt:lpstr>Read Prologue Section 3 – Democracy Develops in England – from Class Textbook (pg. 18 – 23)</vt:lpstr>
      <vt:lpstr>PowerPoint Presentation</vt:lpstr>
      <vt:lpstr>PowerPoint Presentation</vt:lpstr>
      <vt:lpstr>PowerPoint Presentation</vt:lpstr>
      <vt:lpstr>DUE NEXT CLASS (Tuesday 2 October)</vt:lpstr>
      <vt:lpstr>PAGE 28 AND 30 OF NOTEBOOK = ONE OUTPUT (NOT HOMEWORK)</vt:lpstr>
      <vt:lpstr>Map Quiz #2: Western Europe Thursday, 4 October</vt:lpstr>
      <vt:lpstr>PowerPoint Presentation</vt:lpstr>
    </vt:vector>
  </TitlesOfParts>
  <Company>SDUHSD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cp:revision>
  <dcterms:created xsi:type="dcterms:W3CDTF">2018-09-28T15:47:09Z</dcterms:created>
  <dcterms:modified xsi:type="dcterms:W3CDTF">2018-09-28T22:51:41Z</dcterms:modified>
</cp:coreProperties>
</file>