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6" r:id="rId3"/>
    <p:sldId id="257" r:id="rId4"/>
    <p:sldId id="258" r:id="rId5"/>
    <p:sldId id="259" r:id="rId6"/>
    <p:sldId id="261" r:id="rId7"/>
    <p:sldId id="262" r:id="rId8"/>
    <p:sldId id="265" r:id="rId9"/>
    <p:sldId id="264" r:id="rId10"/>
    <p:sldId id="260" r:id="rId11"/>
    <p:sldId id="267" r:id="rId12"/>
    <p:sldId id="263" r:id="rId13"/>
    <p:sldId id="270" r:id="rId14"/>
    <p:sldId id="271" r:id="rId15"/>
    <p:sldId id="269" r:id="rId16"/>
    <p:sldId id="272" r:id="rId17"/>
    <p:sldId id="273" r:id="rId18"/>
    <p:sldId id="274" r:id="rId19"/>
    <p:sldId id="275" r:id="rId20"/>
    <p:sldId id="276" r:id="rId21"/>
    <p:sldId id="280" r:id="rId22"/>
    <p:sldId id="279" r:id="rId23"/>
    <p:sldId id="278"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8830FD-B7B5-409D-B292-B648CEF7E3A6}"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14137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830FD-B7B5-409D-B292-B648CEF7E3A6}"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291903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830FD-B7B5-409D-B292-B648CEF7E3A6}"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23594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830FD-B7B5-409D-B292-B648CEF7E3A6}"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58930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830FD-B7B5-409D-B292-B648CEF7E3A6}"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134679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8830FD-B7B5-409D-B292-B648CEF7E3A6}"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123220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830FD-B7B5-409D-B292-B648CEF7E3A6}" type="datetimeFigureOut">
              <a:rPr lang="en-US" smtClean="0"/>
              <a:pPr/>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173304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8830FD-B7B5-409D-B292-B648CEF7E3A6}" type="datetimeFigureOut">
              <a:rPr lang="en-US" smtClean="0"/>
              <a:pPr/>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287951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830FD-B7B5-409D-B292-B648CEF7E3A6}" type="datetimeFigureOut">
              <a:rPr lang="en-US" smtClean="0"/>
              <a:pPr/>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291752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8830FD-B7B5-409D-B292-B648CEF7E3A6}"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322758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8830FD-B7B5-409D-B292-B648CEF7E3A6}"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0CD3-95DB-46DE-9F47-14B3A36DD1E5}" type="slidenum">
              <a:rPr lang="en-US" smtClean="0"/>
              <a:pPr/>
              <a:t>‹#›</a:t>
            </a:fld>
            <a:endParaRPr lang="en-US"/>
          </a:p>
        </p:txBody>
      </p:sp>
    </p:spTree>
    <p:extLst>
      <p:ext uri="{BB962C8B-B14F-4D97-AF65-F5344CB8AC3E}">
        <p14:creationId xmlns:p14="http://schemas.microsoft.com/office/powerpoint/2010/main" val="197028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830FD-B7B5-409D-B292-B648CEF7E3A6}" type="datetimeFigureOut">
              <a:rPr lang="en-US" smtClean="0"/>
              <a:pPr/>
              <a:t>8/31/2018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20CD3-95DB-46DE-9F47-14B3A36DD1E5}" type="slidenum">
              <a:rPr lang="en-US" smtClean="0"/>
              <a:pPr/>
              <a:t>‹#›</a:t>
            </a:fld>
            <a:endParaRPr lang="en-US"/>
          </a:p>
        </p:txBody>
      </p:sp>
    </p:spTree>
    <p:extLst>
      <p:ext uri="{BB962C8B-B14F-4D97-AF65-F5344CB8AC3E}">
        <p14:creationId xmlns:p14="http://schemas.microsoft.com/office/powerpoint/2010/main" val="3619515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16" y="0"/>
            <a:ext cx="6619684" cy="6858001"/>
          </a:xfrm>
        </p:spPr>
        <p:txBody>
          <a:bodyPr>
            <a:normAutofit/>
          </a:bodyPr>
          <a:lstStyle/>
          <a:p>
            <a:r>
              <a:rPr lang="en-US" sz="4200" b="1" dirty="0" smtClean="0">
                <a:ln w="0"/>
                <a:solidFill>
                  <a:srgbClr val="FFFF00"/>
                </a:solidFill>
                <a:effectLst>
                  <a:outerShdw blurRad="38100" dist="19050" dir="2700000" algn="tl" rotWithShape="0">
                    <a:schemeClr val="dk1">
                      <a:alpha val="40000"/>
                    </a:schemeClr>
                  </a:outerShdw>
                </a:effectLst>
              </a:rPr>
              <a:t>I DO NOT WANT TO SEE A SINGLE PHONE OUT. I WILL TAKE IT AND YOU WILL GET IT AT THE END OF THE DAY (2:40). THIS IS THE POLICY FROM THE FIRST DAY OF SCHOOL TO THE LAST DAY OF SCHOOL. IT WILL ESCALATE FOR REPEAT OFFENDERS. IF YOU NEED TO MAKE A CALL SEE ME NOW!</a:t>
            </a:r>
            <a:endParaRPr lang="en-US" sz="4200" b="1" dirty="0">
              <a:ln w="0"/>
              <a:solidFill>
                <a:srgbClr val="FFFF0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stretch>
            <a:fillRect/>
          </a:stretch>
        </p:blipFill>
        <p:spPr>
          <a:xfrm>
            <a:off x="24939" y="133003"/>
            <a:ext cx="5479722" cy="6591993"/>
          </a:xfrm>
          <a:prstGeom prst="rect">
            <a:avLst/>
          </a:prstGeom>
        </p:spPr>
      </p:pic>
      <p:sp>
        <p:nvSpPr>
          <p:cNvPr id="4" name="Rectangle 3"/>
          <p:cNvSpPr/>
          <p:nvPr/>
        </p:nvSpPr>
        <p:spPr>
          <a:xfrm>
            <a:off x="241069" y="4297680"/>
            <a:ext cx="2460567" cy="2211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84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47646" y="11997"/>
            <a:ext cx="10348084" cy="6846003"/>
          </a:xfrm>
          <a:prstGeom prst="rect">
            <a:avLst/>
          </a:prstGeom>
          <a:noFill/>
          <a:ln w="9525">
            <a:noFill/>
            <a:miter lim="800000"/>
            <a:headEnd/>
            <a:tailEnd/>
          </a:ln>
        </p:spPr>
      </p:pic>
    </p:spTree>
    <p:extLst>
      <p:ext uri="{BB962C8B-B14F-4D97-AF65-F5344CB8AC3E}">
        <p14:creationId xmlns:p14="http://schemas.microsoft.com/office/powerpoint/2010/main" val="337468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Image result for interactive notebook examples history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710" y="0"/>
            <a:ext cx="59002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0" y="0"/>
            <a:ext cx="2609850" cy="3457575"/>
          </a:xfrm>
          <a:prstGeom prst="rect">
            <a:avLst/>
          </a:prstGeom>
        </p:spPr>
      </p:pic>
      <p:pic>
        <p:nvPicPr>
          <p:cNvPr id="5" name="Picture 4"/>
          <p:cNvPicPr>
            <a:picLocks noChangeAspect="1"/>
          </p:cNvPicPr>
          <p:nvPr/>
        </p:nvPicPr>
        <p:blipFill>
          <a:blip r:embed="rId4" cstate="print"/>
          <a:stretch>
            <a:fillRect/>
          </a:stretch>
        </p:blipFill>
        <p:spPr>
          <a:xfrm>
            <a:off x="2551656" y="3491370"/>
            <a:ext cx="2701983" cy="3382032"/>
          </a:xfrm>
          <a:prstGeom prst="rect">
            <a:avLst/>
          </a:prstGeom>
        </p:spPr>
      </p:pic>
      <p:pic>
        <p:nvPicPr>
          <p:cNvPr id="6" name="Picture 5"/>
          <p:cNvPicPr>
            <a:picLocks noChangeAspect="1"/>
          </p:cNvPicPr>
          <p:nvPr/>
        </p:nvPicPr>
        <p:blipFill>
          <a:blip r:embed="rId5" cstate="print"/>
          <a:stretch>
            <a:fillRect/>
          </a:stretch>
        </p:blipFill>
        <p:spPr>
          <a:xfrm>
            <a:off x="16626" y="3492027"/>
            <a:ext cx="2493818" cy="3365973"/>
          </a:xfrm>
          <a:prstGeom prst="rect">
            <a:avLst/>
          </a:prstGeom>
        </p:spPr>
      </p:pic>
      <p:pic>
        <p:nvPicPr>
          <p:cNvPr id="8" name="Picture 7"/>
          <p:cNvPicPr>
            <a:picLocks noChangeAspect="1"/>
          </p:cNvPicPr>
          <p:nvPr/>
        </p:nvPicPr>
        <p:blipFill>
          <a:blip r:embed="rId6" cstate="print"/>
          <a:stretch>
            <a:fillRect/>
          </a:stretch>
        </p:blipFill>
        <p:spPr>
          <a:xfrm>
            <a:off x="2701287" y="-28575"/>
            <a:ext cx="2665215" cy="3457575"/>
          </a:xfrm>
          <a:prstGeom prst="rect">
            <a:avLst/>
          </a:prstGeom>
        </p:spPr>
      </p:pic>
    </p:spTree>
    <p:extLst>
      <p:ext uri="{BB962C8B-B14F-4D97-AF65-F5344CB8AC3E}">
        <p14:creationId xmlns:p14="http://schemas.microsoft.com/office/powerpoint/2010/main" val="358209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lstStyle/>
          <a:p>
            <a:pPr marL="0" indent="0" algn="ctr">
              <a:buNone/>
            </a:pPr>
            <a:r>
              <a:rPr lang="en-US" dirty="0" smtClean="0"/>
              <a:t>Please do not leave and get up to go to wait at the door. IT DRIVES ME CRAZY! </a:t>
            </a:r>
          </a:p>
          <a:p>
            <a:pPr marL="0" indent="0" algn="ctr">
              <a:buNone/>
            </a:pPr>
            <a:endParaRPr lang="en-US" dirty="0" smtClean="0"/>
          </a:p>
          <a:p>
            <a:pPr marL="0" indent="0" algn="ctr">
              <a:buNone/>
            </a:pPr>
            <a:r>
              <a:rPr lang="en-US" dirty="0" smtClean="0"/>
              <a:t>IT IS SHARE TIME</a:t>
            </a:r>
            <a:endParaRPr lang="en-US" dirty="0"/>
          </a:p>
        </p:txBody>
      </p:sp>
      <p:pic>
        <p:nvPicPr>
          <p:cNvPr id="3074" name="Picture 2" descr="Image result for barney share circle selena gom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618" y="1895303"/>
            <a:ext cx="7356764" cy="474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001" y="1815882"/>
            <a:ext cx="6619684" cy="5365867"/>
          </a:xfrm>
        </p:spPr>
        <p:txBody>
          <a:bodyPr>
            <a:normAutofit fontScale="90000"/>
          </a:bodyPr>
          <a:lstStyle/>
          <a:p>
            <a:r>
              <a:rPr lang="en-US" sz="4000" b="1" dirty="0" smtClean="0">
                <a:ln w="0"/>
                <a:solidFill>
                  <a:srgbClr val="FFFF00"/>
                </a:solidFill>
                <a:effectLst>
                  <a:outerShdw blurRad="38100" dist="19050" dir="2700000" algn="tl" rotWithShape="0">
                    <a:schemeClr val="dk1">
                      <a:alpha val="40000"/>
                    </a:schemeClr>
                  </a:outerShdw>
                </a:effectLst>
              </a:rPr>
              <a:t>I DO NOT WANT TO SEE A SINGLE PHONE OUT. I WILL TAKE IT AND YOU WILL GET IT AT THE END OF THE DAY (2:40). THIS IS THE POLICY FROM THE FIRST DAY OF SCHOOL TO THE LAST DAY OF SCHOOL. IT WILL ESCALATE FOR REPEAT OFFENDERS. IF YOU NEED TO MAKE A CALL SEE ME NOW!</a:t>
            </a:r>
            <a:endParaRPr lang="en-US" sz="4000" b="1" dirty="0">
              <a:ln w="0"/>
              <a:solidFill>
                <a:srgbClr val="FFFF00"/>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cstate="print"/>
          <a:stretch>
            <a:fillRect/>
          </a:stretch>
        </p:blipFill>
        <p:spPr>
          <a:xfrm>
            <a:off x="-65314" y="4098177"/>
            <a:ext cx="5572316" cy="2759824"/>
          </a:xfrm>
          <a:prstGeom prst="rect">
            <a:avLst/>
          </a:prstGeom>
        </p:spPr>
      </p:pic>
      <p:sp>
        <p:nvSpPr>
          <p:cNvPr id="10" name="TextBox 9"/>
          <p:cNvSpPr txBox="1"/>
          <p:nvPr/>
        </p:nvSpPr>
        <p:spPr>
          <a:xfrm>
            <a:off x="-124767" y="0"/>
            <a:ext cx="5631768" cy="4247317"/>
          </a:xfrm>
          <a:prstGeom prst="rect">
            <a:avLst/>
          </a:prstGeom>
          <a:noFill/>
        </p:spPr>
        <p:txBody>
          <a:bodyPr wrap="square" rtlCol="0">
            <a:spAutoFit/>
          </a:bodyPr>
          <a:lstStyle/>
          <a:p>
            <a:pPr marL="914400" indent="-914400">
              <a:buFont typeface="+mj-lt"/>
              <a:buAutoNum type="arabicPeriod"/>
            </a:pPr>
            <a:r>
              <a:rPr lang="en-US" sz="5400" b="1" dirty="0">
                <a:solidFill>
                  <a:srgbClr val="FFC000"/>
                </a:solidFill>
              </a:rPr>
              <a:t>Take out name tags!</a:t>
            </a:r>
          </a:p>
          <a:p>
            <a:pPr marL="914400" indent="-914400">
              <a:buFont typeface="+mj-lt"/>
              <a:buAutoNum type="arabicPeriod"/>
            </a:pPr>
            <a:r>
              <a:rPr lang="en-US" sz="5400" dirty="0" smtClean="0">
                <a:solidFill>
                  <a:srgbClr val="FFC000"/>
                </a:solidFill>
              </a:rPr>
              <a:t>Turn in Family Cultural Background</a:t>
            </a:r>
            <a:endParaRPr lang="en-US" sz="5400" dirty="0">
              <a:solidFill>
                <a:srgbClr val="FFC000"/>
              </a:solidFill>
            </a:endParaRPr>
          </a:p>
        </p:txBody>
      </p:sp>
      <p:sp>
        <p:nvSpPr>
          <p:cNvPr id="6" name="TextBox 5"/>
          <p:cNvSpPr txBox="1"/>
          <p:nvPr/>
        </p:nvSpPr>
        <p:spPr>
          <a:xfrm>
            <a:off x="5785659" y="123111"/>
            <a:ext cx="5921339" cy="1692771"/>
          </a:xfrm>
          <a:prstGeom prst="rect">
            <a:avLst/>
          </a:prstGeom>
          <a:noFill/>
        </p:spPr>
        <p:txBody>
          <a:bodyPr wrap="square" rtlCol="0">
            <a:spAutoFit/>
          </a:bodyPr>
          <a:lstStyle/>
          <a:p>
            <a:pPr algn="ctr"/>
            <a:r>
              <a:rPr lang="en-US" sz="4400" dirty="0" smtClean="0">
                <a:solidFill>
                  <a:srgbClr val="FFC000"/>
                </a:solidFill>
              </a:rPr>
              <a:t>Turn in shoe paragraphs (if you were gone</a:t>
            </a:r>
            <a:r>
              <a:rPr lang="en-US" sz="6000" dirty="0" smtClean="0">
                <a:solidFill>
                  <a:srgbClr val="FFC000"/>
                </a:solidFill>
              </a:rPr>
              <a:t>)</a:t>
            </a:r>
            <a:endParaRPr lang="en-US" sz="6000" dirty="0">
              <a:solidFill>
                <a:srgbClr val="FFC000"/>
              </a:solidFill>
            </a:endParaRPr>
          </a:p>
        </p:txBody>
      </p:sp>
    </p:spTree>
    <p:extLst>
      <p:ext uri="{BB962C8B-B14F-4D97-AF65-F5344CB8AC3E}">
        <p14:creationId xmlns:p14="http://schemas.microsoft.com/office/powerpoint/2010/main" val="67029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b="1" dirty="0" smtClean="0"/>
              <a:t>Introduce yourself to your new desk mate (if necessary). Then share one new thing that you learned about your family from the homework.</a:t>
            </a:r>
            <a:endParaRPr lang="en-US" b="1" dirty="0"/>
          </a:p>
        </p:txBody>
      </p:sp>
      <p:pic>
        <p:nvPicPr>
          <p:cNvPr id="4" name="Picture 3"/>
          <p:cNvPicPr>
            <a:picLocks noChangeAspect="1"/>
          </p:cNvPicPr>
          <p:nvPr/>
        </p:nvPicPr>
        <p:blipFill>
          <a:blip r:embed="rId2"/>
          <a:stretch>
            <a:fillRect/>
          </a:stretch>
        </p:blipFill>
        <p:spPr>
          <a:xfrm>
            <a:off x="2793075" y="1690689"/>
            <a:ext cx="5278582" cy="2601151"/>
          </a:xfrm>
          <a:prstGeom prst="rect">
            <a:avLst/>
          </a:prstGeom>
        </p:spPr>
      </p:pic>
      <p:pic>
        <p:nvPicPr>
          <p:cNvPr id="5" name="Picture 4"/>
          <p:cNvPicPr>
            <a:picLocks noChangeAspect="1"/>
          </p:cNvPicPr>
          <p:nvPr/>
        </p:nvPicPr>
        <p:blipFill>
          <a:blip r:embed="rId3"/>
          <a:stretch>
            <a:fillRect/>
          </a:stretch>
        </p:blipFill>
        <p:spPr>
          <a:xfrm>
            <a:off x="1442438" y="4291840"/>
            <a:ext cx="7979857" cy="25661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5388"/>
          </a:xfrm>
        </p:spPr>
        <p:txBody>
          <a:bodyPr/>
          <a:lstStyle/>
          <a:p>
            <a:pPr algn="ctr"/>
            <a:r>
              <a:rPr lang="en-US" b="1" dirty="0" smtClean="0">
                <a:solidFill>
                  <a:srgbClr val="FFFF00"/>
                </a:solidFill>
              </a:rPr>
              <a:t>Syllabus</a:t>
            </a:r>
            <a:endParaRPr lang="en-US" b="1" dirty="0">
              <a:solidFill>
                <a:srgbClr val="FFFF00"/>
              </a:solidFill>
            </a:endParaRPr>
          </a:p>
        </p:txBody>
      </p:sp>
      <p:sp>
        <p:nvSpPr>
          <p:cNvPr id="4" name="TextBox 3"/>
          <p:cNvSpPr txBox="1"/>
          <p:nvPr/>
        </p:nvSpPr>
        <p:spPr>
          <a:xfrm>
            <a:off x="0" y="633030"/>
            <a:ext cx="12192000" cy="6001643"/>
          </a:xfrm>
          <a:prstGeom prst="rect">
            <a:avLst/>
          </a:prstGeom>
          <a:noFill/>
        </p:spPr>
        <p:txBody>
          <a:bodyPr wrap="square" rtlCol="0">
            <a:spAutoFit/>
          </a:bodyPr>
          <a:lstStyle/>
          <a:p>
            <a:pPr marL="514350" indent="-514350">
              <a:buFont typeface="+mj-lt"/>
              <a:buAutoNum type="arabicPeriod"/>
            </a:pPr>
            <a:r>
              <a:rPr lang="en-US" sz="3200" dirty="0" smtClean="0">
                <a:solidFill>
                  <a:srgbClr val="92D050"/>
                </a:solidFill>
              </a:rPr>
              <a:t>Signed and returned by next class – Wednesday, September 5</a:t>
            </a:r>
          </a:p>
          <a:p>
            <a:pPr marL="514350" indent="-514350">
              <a:buFont typeface="+mj-lt"/>
              <a:buAutoNum type="arabicPeriod"/>
            </a:pPr>
            <a:r>
              <a:rPr lang="en-US" sz="3200" dirty="0" smtClean="0">
                <a:solidFill>
                  <a:srgbClr val="92D050"/>
                </a:solidFill>
              </a:rPr>
              <a:t>Materials by next class (very important for notebook)!</a:t>
            </a:r>
          </a:p>
          <a:p>
            <a:pPr marL="514350" indent="-514350">
              <a:buFont typeface="+mj-lt"/>
              <a:buAutoNum type="arabicPeriod"/>
            </a:pPr>
            <a:r>
              <a:rPr lang="en-US" sz="3200" dirty="0" smtClean="0"/>
              <a:t>Google Classroom </a:t>
            </a:r>
            <a:r>
              <a:rPr lang="en-US" sz="3200" i="1" dirty="0" smtClean="0"/>
              <a:t>will</a:t>
            </a:r>
            <a:r>
              <a:rPr lang="en-US" sz="3200" dirty="0" smtClean="0"/>
              <a:t> be there (but is not yet), for now use shaferhistory.weebly.com for homework and class info</a:t>
            </a:r>
          </a:p>
          <a:p>
            <a:pPr marL="514350" indent="-514350">
              <a:buFont typeface="+mj-lt"/>
              <a:buAutoNum type="arabicPeriod"/>
            </a:pPr>
            <a:r>
              <a:rPr lang="en-US" sz="3200" dirty="0" smtClean="0"/>
              <a:t>Late work and Absences</a:t>
            </a:r>
          </a:p>
          <a:p>
            <a:pPr marL="971550" lvl="1" indent="-514350">
              <a:buFont typeface="Arial" pitchFamily="34" charset="0"/>
              <a:buChar char="•"/>
            </a:pPr>
            <a:r>
              <a:rPr lang="en-US" sz="3200" dirty="0" smtClean="0"/>
              <a:t>IF your absence is not excused you get zeros on: anything done in class that day TESTS/QUIZZES, class work, whatever would have been turned in</a:t>
            </a:r>
            <a:endParaRPr lang="en-US" sz="3200" u="sng" dirty="0" smtClean="0"/>
          </a:p>
          <a:p>
            <a:pPr marL="971550" lvl="1" indent="-514350">
              <a:buFont typeface="Arial" pitchFamily="34" charset="0"/>
              <a:buChar char="•"/>
            </a:pPr>
            <a:r>
              <a:rPr lang="en-US" sz="3200" dirty="0" smtClean="0"/>
              <a:t>IF it was due when you were gone, it must be turned in right when you return</a:t>
            </a:r>
          </a:p>
          <a:p>
            <a:pPr marL="971550" lvl="1" indent="-514350">
              <a:buFont typeface="Arial" pitchFamily="34" charset="0"/>
              <a:buChar char="•"/>
            </a:pPr>
            <a:r>
              <a:rPr lang="en-US" sz="3200" dirty="0" smtClean="0"/>
              <a:t>Work is due </a:t>
            </a:r>
            <a:r>
              <a:rPr lang="en-US" sz="3200" u="sng" dirty="0" smtClean="0"/>
              <a:t>when I am collecting it or checking it</a:t>
            </a:r>
            <a:r>
              <a:rPr lang="en-US" sz="3200" dirty="0" smtClean="0"/>
              <a:t>. If you do not have it then it is either LATE or will receive NO CREDIT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555641"/>
          </a:xfrm>
          <a:prstGeom prst="rect">
            <a:avLst/>
          </a:prstGeom>
          <a:noFill/>
        </p:spPr>
        <p:txBody>
          <a:bodyPr wrap="square" rtlCol="0">
            <a:spAutoFit/>
          </a:bodyPr>
          <a:lstStyle/>
          <a:p>
            <a:pPr marL="971550" lvl="1" indent="-514350">
              <a:buFont typeface="Arial" pitchFamily="34" charset="0"/>
              <a:buChar char="•"/>
            </a:pPr>
            <a:r>
              <a:rPr lang="en-US" sz="3000" dirty="0" smtClean="0"/>
              <a:t>If you are absent – check Google Classroom (or shaferhistory.weebly.com) where most work can be printed. Check with me to get any other work or to clarify things. Friends and classmates are helpful resources! Ask them what we did just </a:t>
            </a:r>
            <a:r>
              <a:rPr lang="en-US" sz="3000" b="1" u="sng" dirty="0" smtClean="0"/>
              <a:t>don’t copy their work</a:t>
            </a:r>
            <a:r>
              <a:rPr lang="en-US" sz="3000" b="1" dirty="0" smtClean="0"/>
              <a:t> </a:t>
            </a:r>
            <a:r>
              <a:rPr lang="en-US" sz="3000" dirty="0" smtClean="0"/>
              <a:t>– you will </a:t>
            </a:r>
            <a:r>
              <a:rPr lang="en-US" sz="3000" b="1" u="sng" dirty="0" smtClean="0"/>
              <a:t>both</a:t>
            </a:r>
            <a:r>
              <a:rPr lang="en-US" sz="3000" dirty="0" smtClean="0"/>
              <a:t> get zeros and documented for academic dishonesty</a:t>
            </a:r>
          </a:p>
          <a:p>
            <a:pPr marL="971550" lvl="1" indent="-514350">
              <a:buFont typeface="Arial" pitchFamily="34" charset="0"/>
              <a:buChar char="•"/>
            </a:pPr>
            <a:r>
              <a:rPr lang="en-US" sz="3000" dirty="0" smtClean="0"/>
              <a:t>Miss a quiz or test? You MUST take it at lunch on the make-up date. If you do not show up for the make up date you get a zero on the quiz or the test. Check Classroom/website for date</a:t>
            </a:r>
          </a:p>
          <a:p>
            <a:pPr marL="514350" indent="-514350">
              <a:buFont typeface="+mj-lt"/>
              <a:buAutoNum type="arabicPeriod" startAt="5"/>
            </a:pPr>
            <a:r>
              <a:rPr lang="en-US" sz="3000" dirty="0" smtClean="0"/>
              <a:t>Cell Phones - after two offenses, students phones will be taken to administration and a referral will be written. </a:t>
            </a:r>
          </a:p>
          <a:p>
            <a:pPr marL="971550" lvl="1" indent="-514350">
              <a:buFont typeface="Arial" pitchFamily="34" charset="0"/>
              <a:buChar char="•"/>
            </a:pPr>
            <a:r>
              <a:rPr lang="en-US" sz="3000" dirty="0" smtClean="0"/>
              <a:t>7</a:t>
            </a:r>
            <a:r>
              <a:rPr lang="en-US" sz="3000" baseline="30000" dirty="0" smtClean="0"/>
              <a:t>th</a:t>
            </a:r>
            <a:r>
              <a:rPr lang="en-US" sz="3000" dirty="0" smtClean="0"/>
              <a:t> period – if you have your phone out in class you will be required to write a typed 1 an ½ page minimum essay on the topic of my choice (this is because your phone cannot be taken to administration until the end of the 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28553"/>
          </a:xfrm>
        </p:spPr>
        <p:txBody>
          <a:bodyPr>
            <a:normAutofit/>
          </a:bodyPr>
          <a:lstStyle/>
          <a:p>
            <a:pPr algn="ctr"/>
            <a:r>
              <a:rPr lang="en-US" sz="4000" b="1" dirty="0" smtClean="0">
                <a:solidFill>
                  <a:srgbClr val="FFFF00"/>
                </a:solidFill>
                <a:latin typeface="+mn-lt"/>
              </a:rPr>
              <a:t>Academic Honesty: Avoiding the pitfalls of copying work, plagiarism and cheating</a:t>
            </a:r>
            <a:r>
              <a:rPr lang="en-US" sz="4000" dirty="0" smtClean="0"/>
              <a:t/>
            </a:r>
            <a:br>
              <a:rPr lang="en-US" sz="4000" dirty="0" smtClean="0"/>
            </a:br>
            <a:endParaRPr lang="en-US" sz="4000" dirty="0">
              <a:latin typeface="+mn-lt"/>
            </a:endParaRPr>
          </a:p>
        </p:txBody>
      </p:sp>
      <p:sp>
        <p:nvSpPr>
          <p:cNvPr id="6" name="TextBox 5"/>
          <p:cNvSpPr txBox="1"/>
          <p:nvPr/>
        </p:nvSpPr>
        <p:spPr>
          <a:xfrm>
            <a:off x="0" y="1778925"/>
            <a:ext cx="12192000" cy="5355312"/>
          </a:xfrm>
          <a:prstGeom prst="rect">
            <a:avLst/>
          </a:prstGeom>
          <a:noFill/>
        </p:spPr>
        <p:txBody>
          <a:bodyPr wrap="square" rtlCol="0">
            <a:spAutoFit/>
          </a:bodyPr>
          <a:lstStyle/>
          <a:p>
            <a:r>
              <a:rPr lang="en-US" sz="3600" dirty="0" smtClean="0"/>
              <a:t>Automatic zeros (all parties involved if applicable). Any circumstances will be recorded and filed which could be potentially problematic should it happen again, in which case I send BOTH circumstances to administration where parents will always be involved and severe cases will result in </a:t>
            </a:r>
            <a:r>
              <a:rPr lang="en-US" sz="3600" u="sng" dirty="0" smtClean="0"/>
              <a:t>documentation of the </a:t>
            </a:r>
            <a:r>
              <a:rPr lang="en-US" sz="3600" u="sng" dirty="0" err="1" smtClean="0"/>
              <a:t>permenant</a:t>
            </a:r>
            <a:r>
              <a:rPr lang="en-US" sz="3600" u="sng" dirty="0" smtClean="0"/>
              <a:t> student’s discipline file</a:t>
            </a:r>
            <a:r>
              <a:rPr lang="en-US" sz="3600" dirty="0" smtClean="0"/>
              <a:t> kept by school administration.  </a:t>
            </a:r>
          </a:p>
          <a:p>
            <a:endParaRPr lang="en-US" sz="3600" dirty="0" smtClean="0"/>
          </a:p>
          <a:p>
            <a:endParaRPr lang="en-US" sz="3600" dirty="0" smtClean="0"/>
          </a:p>
          <a:p>
            <a:r>
              <a:rPr lang="en-US" dirty="0" smtClean="0"/>
              <a:t>f</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0"/>
            <a:ext cx="12192000" cy="1325563"/>
          </a:xfrm>
        </p:spPr>
        <p:txBody>
          <a:bodyPr/>
          <a:lstStyle/>
          <a:p>
            <a:pPr algn="ctr"/>
            <a:r>
              <a:rPr lang="en-US" b="1" dirty="0" smtClean="0">
                <a:solidFill>
                  <a:srgbClr val="FFFF00"/>
                </a:solidFill>
              </a:rPr>
              <a:t>Other Procedures </a:t>
            </a:r>
            <a:endParaRPr lang="en-US" b="1" dirty="0">
              <a:solidFill>
                <a:srgbClr val="FFFF00"/>
              </a:solidFill>
            </a:endParaRPr>
          </a:p>
        </p:txBody>
      </p:sp>
      <p:sp>
        <p:nvSpPr>
          <p:cNvPr id="3" name="Content Placeholder 2"/>
          <p:cNvSpPr>
            <a:spLocks noGrp="1"/>
          </p:cNvSpPr>
          <p:nvPr>
            <p:ph idx="1"/>
          </p:nvPr>
        </p:nvSpPr>
        <p:spPr>
          <a:xfrm>
            <a:off x="0" y="947650"/>
            <a:ext cx="12192000" cy="5910349"/>
          </a:xfrm>
        </p:spPr>
        <p:txBody>
          <a:bodyPr>
            <a:normAutofit/>
          </a:bodyPr>
          <a:lstStyle/>
          <a:p>
            <a:pPr marL="514350" indent="-514350"/>
            <a:r>
              <a:rPr lang="en-US" sz="3200" b="1" dirty="0" smtClean="0">
                <a:solidFill>
                  <a:srgbClr val="FFFF00"/>
                </a:solidFill>
              </a:rPr>
              <a:t>Bathroom</a:t>
            </a:r>
            <a:r>
              <a:rPr lang="en-US" sz="3200" dirty="0" smtClean="0"/>
              <a:t>: </a:t>
            </a:r>
            <a:r>
              <a:rPr lang="en-US" sz="3200" b="1" u="sng" dirty="0" smtClean="0"/>
              <a:t>One at a time</a:t>
            </a:r>
            <a:r>
              <a:rPr lang="en-US" sz="3200" dirty="0" smtClean="0"/>
              <a:t>. </a:t>
            </a:r>
            <a:r>
              <a:rPr lang="en-US" sz="3200" b="1" u="sng" dirty="0" smtClean="0"/>
              <a:t>Your phone stays here</a:t>
            </a:r>
            <a:r>
              <a:rPr lang="en-US" sz="3200" dirty="0" smtClean="0"/>
              <a:t>, </a:t>
            </a:r>
            <a:r>
              <a:rPr lang="en-US" sz="3200" b="1" u="sng" dirty="0" smtClean="0"/>
              <a:t>my phone goes with you</a:t>
            </a:r>
            <a:r>
              <a:rPr lang="en-US" sz="3200" dirty="0" smtClean="0"/>
              <a:t>. IF my phone is gone and someone's phone is here that means you are not leaving to go to the bathroom unless there is an emergency.</a:t>
            </a:r>
          </a:p>
          <a:p>
            <a:pPr marL="514350" indent="-514350"/>
            <a:r>
              <a:rPr lang="en-US" sz="3200" b="1" dirty="0" err="1" smtClean="0">
                <a:solidFill>
                  <a:srgbClr val="FFFF00"/>
                </a:solidFill>
              </a:rPr>
              <a:t>Tardies</a:t>
            </a:r>
            <a:r>
              <a:rPr lang="en-US" sz="3200" dirty="0" smtClean="0"/>
              <a:t>: 3 are free, 4 you clean up after lunch</a:t>
            </a:r>
          </a:p>
          <a:p>
            <a:pPr marL="514350" indent="-514350"/>
            <a:r>
              <a:rPr lang="en-US" sz="3200" b="1" dirty="0" smtClean="0">
                <a:solidFill>
                  <a:srgbClr val="FFFF00"/>
                </a:solidFill>
              </a:rPr>
              <a:t>Supplies</a:t>
            </a:r>
            <a:r>
              <a:rPr lang="en-US" sz="3200" dirty="0" smtClean="0"/>
              <a:t>: Leave them where they belong. If stuff is left out of place EXPECT EXTRA WORK – we move from a 150 word “essay” – about ¾ page double spaced forward 50 words per time this happens (as a class) on the topic of my choice!</a:t>
            </a:r>
          </a:p>
          <a:p>
            <a:pPr marL="514350" indent="-514350"/>
            <a:r>
              <a:rPr lang="en-US" sz="3200" b="1" dirty="0" smtClean="0">
                <a:solidFill>
                  <a:srgbClr val="FFFF00"/>
                </a:solidFill>
              </a:rPr>
              <a:t>The same punishment goes for leaving the classroom a mess. Clean-up.</a:t>
            </a:r>
          </a:p>
          <a:p>
            <a:pPr marL="514350" indent="-514350"/>
            <a:r>
              <a:rPr lang="en-US" sz="3200" b="1" dirty="0" smtClean="0">
                <a:solidFill>
                  <a:srgbClr val="FFFF00"/>
                </a:solidFill>
              </a:rPr>
              <a:t>Period 1</a:t>
            </a:r>
            <a:r>
              <a:rPr lang="en-US" sz="3200" dirty="0" smtClean="0"/>
              <a:t>: Be quiet during announcements please!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5725886"/>
            <a:ext cx="12192000" cy="1132114"/>
          </a:xfrm>
        </p:spPr>
        <p:txBody>
          <a:bodyPr>
            <a:normAutofit/>
          </a:bodyPr>
          <a:lstStyle/>
          <a:p>
            <a:r>
              <a:rPr lang="en-US" sz="3600" b="1" dirty="0" smtClean="0">
                <a:solidFill>
                  <a:srgbClr val="FFFF00"/>
                </a:solidFill>
              </a:rPr>
              <a:t>1 Person per square, they must sign it, you must ask the question, can’t use yourself</a:t>
            </a:r>
            <a:endParaRPr lang="en-US" sz="3600" b="1" dirty="0">
              <a:solidFill>
                <a:srgbClr val="FFFF00"/>
              </a:solidFill>
            </a:endParaRPr>
          </a:p>
        </p:txBody>
      </p:sp>
      <p:pic>
        <p:nvPicPr>
          <p:cNvPr id="1028" name="Picture 4" descr="Image result for scavenger hunt meme"/>
          <p:cNvPicPr>
            <a:picLocks noChangeAspect="1" noChangeArrowheads="1"/>
          </p:cNvPicPr>
          <p:nvPr/>
        </p:nvPicPr>
        <p:blipFill>
          <a:blip r:embed="rId2" cstate="print"/>
          <a:srcRect/>
          <a:stretch>
            <a:fillRect/>
          </a:stretch>
        </p:blipFill>
        <p:spPr bwMode="auto">
          <a:xfrm>
            <a:off x="1764079" y="0"/>
            <a:ext cx="8371245" cy="57258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3200" b="1" dirty="0">
                <a:solidFill>
                  <a:srgbClr val="FFFF00"/>
                </a:solidFill>
              </a:rPr>
              <a:t>Paragraph 1</a:t>
            </a:r>
            <a:endParaRPr lang="en-US" sz="3200" dirty="0">
              <a:solidFill>
                <a:srgbClr val="FFFF00"/>
              </a:solidFill>
            </a:endParaRPr>
          </a:p>
          <a:p>
            <a:pPr lvl="1"/>
            <a:r>
              <a:rPr lang="en-US" sz="3200" dirty="0"/>
              <a:t>Carefully inspect the shoe you collected. Look at all aspects of it. What type of person might this shoe belong to? Think of the characteristics of that person. Age, gender, interests, personality, qualities, introversion/extroversion, humility, etc. </a:t>
            </a:r>
            <a:r>
              <a:rPr lang="en-US" sz="3200" b="1" u="sng" dirty="0"/>
              <a:t>What evidence do you have to back this up? Explain what you found (based on the type of shoe as well as the aspects of the shoe) that proves that these characteristics!</a:t>
            </a:r>
            <a:endParaRPr lang="en-US" sz="3200" dirty="0"/>
          </a:p>
          <a:p>
            <a:pPr marL="0" indent="0">
              <a:buNone/>
            </a:pPr>
            <a:r>
              <a:rPr lang="en-US" sz="3200" b="1" dirty="0">
                <a:solidFill>
                  <a:srgbClr val="FFFF00"/>
                </a:solidFill>
              </a:rPr>
              <a:t>Paragraph 2</a:t>
            </a:r>
            <a:endParaRPr lang="en-US" sz="3200" dirty="0">
              <a:solidFill>
                <a:srgbClr val="FFFF00"/>
              </a:solidFill>
            </a:endParaRPr>
          </a:p>
          <a:p>
            <a:pPr lvl="1"/>
            <a:r>
              <a:rPr lang="en-US" sz="3200" dirty="0"/>
              <a:t>How might </a:t>
            </a:r>
            <a:r>
              <a:rPr lang="en-US" sz="3200" u="sng" dirty="0"/>
              <a:t>your perspective</a:t>
            </a:r>
            <a:r>
              <a:rPr lang="en-US" sz="3200" dirty="0"/>
              <a:t> as an individual have altered the description of the person you selected or altered the evidence you used to back that up? Do you think </a:t>
            </a:r>
            <a:r>
              <a:rPr lang="en-US" sz="3200" u="sng" dirty="0"/>
              <a:t>your knowledge of, or preferences toward </a:t>
            </a:r>
            <a:r>
              <a:rPr lang="en-US" sz="3200" u="sng" dirty="0" smtClean="0"/>
              <a:t>shoes</a:t>
            </a:r>
            <a:r>
              <a:rPr lang="en-US" sz="3200" dirty="0" smtClean="0"/>
              <a:t> may </a:t>
            </a:r>
            <a:r>
              <a:rPr lang="en-US" sz="3200" dirty="0"/>
              <a:t>have changed the explanation you gave or the evidence you collected? </a:t>
            </a:r>
            <a:r>
              <a:rPr lang="en-US" sz="3200" u="sng" dirty="0"/>
              <a:t>Why or why not?</a:t>
            </a:r>
          </a:p>
          <a:p>
            <a:pPr marL="0" indent="0">
              <a:buNone/>
            </a:pPr>
            <a:endParaRPr lang="en-US" dirty="0"/>
          </a:p>
        </p:txBody>
      </p:sp>
    </p:spTree>
    <p:extLst>
      <p:ext uri="{BB962C8B-B14F-4D97-AF65-F5344CB8AC3E}">
        <p14:creationId xmlns:p14="http://schemas.microsoft.com/office/powerpoint/2010/main" val="3917793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a:bodyPr>
          <a:lstStyle/>
          <a:p>
            <a:pPr marL="0" indent="0">
              <a:buNone/>
            </a:pPr>
            <a:r>
              <a:rPr lang="en-US" sz="4400" b="1" dirty="0">
                <a:solidFill>
                  <a:srgbClr val="FFFF00"/>
                </a:solidFill>
              </a:rPr>
              <a:t>Part </a:t>
            </a:r>
            <a:r>
              <a:rPr lang="en-US" sz="4400" b="1" dirty="0" smtClean="0">
                <a:solidFill>
                  <a:srgbClr val="FFFF00"/>
                </a:solidFill>
              </a:rPr>
              <a:t>One DUE WEDNESDAY (9/5)</a:t>
            </a:r>
            <a:r>
              <a:rPr lang="en-US" sz="4400" dirty="0" smtClean="0"/>
              <a:t>: </a:t>
            </a:r>
            <a:r>
              <a:rPr lang="en-US" sz="4400" dirty="0"/>
              <a:t>Students will create something that is representative of who they are as a person. There is ample room for </a:t>
            </a:r>
            <a:r>
              <a:rPr lang="en-US" sz="4400" dirty="0">
                <a:solidFill>
                  <a:srgbClr val="FFFF00"/>
                </a:solidFill>
              </a:rPr>
              <a:t>creativity</a:t>
            </a:r>
            <a:r>
              <a:rPr lang="en-US" sz="4400" dirty="0"/>
              <a:t> here, have fun with it. It can be anything </a:t>
            </a:r>
            <a:r>
              <a:rPr lang="en-US" sz="4400" i="1" dirty="0"/>
              <a:t>appropriate</a:t>
            </a:r>
            <a:r>
              <a:rPr lang="en-US" sz="4400" dirty="0"/>
              <a:t> to present to the class. For example you could make a small poster, a drawing, a video, a sculpture, a poem/song, objects, etc. </a:t>
            </a:r>
            <a:r>
              <a:rPr lang="en-US" sz="4400" dirty="0" smtClean="0"/>
              <a:t>(describe these you don’t have to write a 90 second song/poem/video). Your </a:t>
            </a:r>
            <a:r>
              <a:rPr lang="en-US" sz="4400" dirty="0"/>
              <a:t>only two constraints are that it is classroom appropriate and that it will adequately present who you see yourself as in about 60-90 seconds. Try to hit on any characteristics of yourself that you see as essential to your personal identity.</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541372"/>
            <a:ext cx="12192000" cy="1316628"/>
          </a:xfrm>
        </p:spPr>
        <p:txBody>
          <a:bodyPr>
            <a:normAutofit fontScale="92500" lnSpcReduction="10000"/>
          </a:bodyPr>
          <a:lstStyle/>
          <a:p>
            <a:r>
              <a:rPr lang="en-US" sz="3600" b="1" dirty="0" smtClean="0"/>
              <a:t>Do NOT move to a side of the room. Stay with your group. Then we will take a tally of which of your members chose which level of agree/disagree </a:t>
            </a:r>
            <a:endParaRPr lang="en-US" sz="3600" b="1" dirty="0"/>
          </a:p>
        </p:txBody>
      </p:sp>
      <p:pic>
        <p:nvPicPr>
          <p:cNvPr id="35842" name="Picture 2" descr="Image result for toilet paper over under"/>
          <p:cNvPicPr>
            <a:picLocks noChangeAspect="1" noChangeArrowheads="1"/>
          </p:cNvPicPr>
          <p:nvPr/>
        </p:nvPicPr>
        <p:blipFill>
          <a:blip r:embed="rId2" cstate="print"/>
          <a:srcRect/>
          <a:stretch>
            <a:fillRect/>
          </a:stretch>
        </p:blipFill>
        <p:spPr bwMode="auto">
          <a:xfrm>
            <a:off x="1988532" y="0"/>
            <a:ext cx="7321723" cy="550349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Image result for toilet paper meme"/>
          <p:cNvPicPr>
            <a:picLocks noChangeAspect="1" noChangeArrowheads="1"/>
          </p:cNvPicPr>
          <p:nvPr/>
        </p:nvPicPr>
        <p:blipFill>
          <a:blip r:embed="rId2" cstate="print"/>
          <a:srcRect/>
          <a:stretch>
            <a:fillRect/>
          </a:stretch>
        </p:blipFill>
        <p:spPr bwMode="auto">
          <a:xfrm>
            <a:off x="216131" y="0"/>
            <a:ext cx="11770822" cy="71168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toilet paper meme"/>
          <p:cNvPicPr>
            <a:picLocks noChangeAspect="1" noChangeArrowheads="1"/>
          </p:cNvPicPr>
          <p:nvPr/>
        </p:nvPicPr>
        <p:blipFill>
          <a:blip r:embed="rId2" cstate="print"/>
          <a:srcRect/>
          <a:stretch>
            <a:fillRect/>
          </a:stretch>
        </p:blipFill>
        <p:spPr bwMode="auto">
          <a:xfrm>
            <a:off x="1302327" y="5883"/>
            <a:ext cx="10889673" cy="6852117"/>
          </a:xfrm>
          <a:prstGeom prst="rect">
            <a:avLst/>
          </a:prstGeom>
          <a:noFill/>
        </p:spPr>
      </p:pic>
      <p:sp>
        <p:nvSpPr>
          <p:cNvPr id="5" name="TextBox 4"/>
          <p:cNvSpPr txBox="1"/>
          <p:nvPr/>
        </p:nvSpPr>
        <p:spPr>
          <a:xfrm>
            <a:off x="-99750" y="648393"/>
            <a:ext cx="1413164" cy="954107"/>
          </a:xfrm>
          <a:prstGeom prst="rect">
            <a:avLst/>
          </a:prstGeom>
          <a:noFill/>
        </p:spPr>
        <p:txBody>
          <a:bodyPr wrap="square" rtlCol="0">
            <a:spAutoFit/>
          </a:bodyPr>
          <a:lstStyle/>
          <a:p>
            <a:pPr algn="ctr"/>
            <a:r>
              <a:rPr lang="en-US" sz="2800" b="1" dirty="0" smtClean="0">
                <a:solidFill>
                  <a:srgbClr val="FFFF00"/>
                </a:solidFill>
              </a:rPr>
              <a:t>4 Corners</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sz="4800" dirty="0" smtClean="0">
                <a:solidFill>
                  <a:srgbClr val="FFFF00"/>
                </a:solidFill>
              </a:rPr>
              <a:t>Argument in history </a:t>
            </a:r>
            <a:r>
              <a:rPr lang="en-US" sz="4800" dirty="0" smtClean="0"/>
              <a:t>– combine evidence (shoes) – perspective that we talked about with shoes and family/culture with our arguments today</a:t>
            </a:r>
          </a:p>
          <a:p>
            <a:pPr marL="0" indent="0">
              <a:buNone/>
            </a:pPr>
            <a:endParaRPr lang="en-US" sz="4800" dirty="0" smtClean="0"/>
          </a:p>
        </p:txBody>
      </p:sp>
      <p:pic>
        <p:nvPicPr>
          <p:cNvPr id="4" name="Picture 3"/>
          <p:cNvPicPr>
            <a:picLocks noChangeAspect="1"/>
          </p:cNvPicPr>
          <p:nvPr/>
        </p:nvPicPr>
        <p:blipFill>
          <a:blip r:embed="rId2"/>
          <a:stretch>
            <a:fillRect/>
          </a:stretch>
        </p:blipFill>
        <p:spPr>
          <a:xfrm>
            <a:off x="3027929" y="2247899"/>
            <a:ext cx="6136142" cy="41692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28"/>
            <a:ext cx="12192000" cy="995915"/>
          </a:xfrm>
        </p:spPr>
        <p:txBody>
          <a:bodyPr/>
          <a:lstStyle/>
          <a:p>
            <a:pPr algn="ctr"/>
            <a:r>
              <a:rPr lang="en-US" b="1" dirty="0" smtClean="0">
                <a:solidFill>
                  <a:srgbClr val="FFFF00"/>
                </a:solidFill>
              </a:rPr>
              <a:t>Problem in Archaeology </a:t>
            </a:r>
            <a:endParaRPr lang="en-US" b="1" dirty="0">
              <a:solidFill>
                <a:srgbClr val="FFFF00"/>
              </a:solidFill>
            </a:endParaRPr>
          </a:p>
        </p:txBody>
      </p:sp>
      <p:sp>
        <p:nvSpPr>
          <p:cNvPr id="3" name="Content Placeholder 2"/>
          <p:cNvSpPr>
            <a:spLocks noGrp="1"/>
          </p:cNvSpPr>
          <p:nvPr>
            <p:ph idx="1"/>
          </p:nvPr>
        </p:nvSpPr>
        <p:spPr>
          <a:xfrm>
            <a:off x="0" y="899488"/>
            <a:ext cx="12192000" cy="1625998"/>
          </a:xfrm>
        </p:spPr>
        <p:txBody>
          <a:bodyPr>
            <a:normAutofit/>
          </a:bodyPr>
          <a:lstStyle/>
          <a:p>
            <a:pPr marL="0" indent="0">
              <a:buNone/>
            </a:pPr>
            <a:r>
              <a:rPr lang="en-US" sz="3300" b="1" dirty="0" smtClean="0"/>
              <a:t>Read over and formulate </a:t>
            </a:r>
            <a:r>
              <a:rPr lang="en-US" sz="3300" b="1" dirty="0" smtClean="0">
                <a:solidFill>
                  <a:srgbClr val="FFFF00"/>
                </a:solidFill>
              </a:rPr>
              <a:t>YOUR</a:t>
            </a:r>
            <a:r>
              <a:rPr lang="en-US" sz="3300" b="1" dirty="0" smtClean="0"/>
              <a:t> idea not a team idea</a:t>
            </a:r>
          </a:p>
          <a:p>
            <a:pPr marL="0" indent="0">
              <a:buNone/>
            </a:pPr>
            <a:r>
              <a:rPr lang="en-US" sz="3300" b="1" dirty="0" smtClean="0"/>
              <a:t>You will have only to share your idea and only you will get to talk during that time </a:t>
            </a:r>
            <a:r>
              <a:rPr lang="en-US" sz="3300" b="1" dirty="0" smtClean="0">
                <a:solidFill>
                  <a:srgbClr val="FFFF00"/>
                </a:solidFill>
              </a:rPr>
              <a:t>one </a:t>
            </a:r>
            <a:r>
              <a:rPr lang="en-US" sz="3300" b="1" dirty="0">
                <a:solidFill>
                  <a:srgbClr val="FFFF00"/>
                </a:solidFill>
              </a:rPr>
              <a:t>minute </a:t>
            </a:r>
            <a:endParaRPr lang="en-US" sz="3300" b="1" dirty="0" smtClean="0">
              <a:solidFill>
                <a:srgbClr val="FFFF00"/>
              </a:solidFill>
            </a:endParaRPr>
          </a:p>
          <a:p>
            <a:pPr marL="0" indent="0">
              <a:buNone/>
            </a:pPr>
            <a:endParaRPr lang="en-US" sz="3300" b="1" dirty="0" smtClean="0"/>
          </a:p>
          <a:p>
            <a:pPr>
              <a:buNone/>
            </a:pPr>
            <a:endParaRPr lang="en-US" dirty="0"/>
          </a:p>
        </p:txBody>
      </p:sp>
      <p:pic>
        <p:nvPicPr>
          <p:cNvPr id="1028" name="Picture 4" descr="Image result for tick tock goes the clock actual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314" y="2657919"/>
            <a:ext cx="4285796" cy="4200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dirty="0" smtClean="0"/>
              <a:t>Discussion  </a:t>
            </a:r>
            <a:endParaRPr lang="en-US" b="1" dirty="0"/>
          </a:p>
          <a:p>
            <a:pPr marL="0" indent="0">
              <a:buNone/>
            </a:pPr>
            <a:r>
              <a:rPr lang="en-US" b="1" dirty="0"/>
              <a:t>What was it like to work in a group? Did you feel like your voice was heard? Did you feel like everyone had an opportunity to be involved equally? What could you have done differently to make it better? What kinds of expectations should we have for group work in this class? </a:t>
            </a:r>
          </a:p>
          <a:p>
            <a:pPr marL="0" indent="0">
              <a:buNone/>
            </a:pPr>
            <a:r>
              <a:rPr lang="en-US" b="1" dirty="0"/>
              <a:t>Problem in Archaeology and group norms</a:t>
            </a:r>
          </a:p>
          <a:p>
            <a:pPr marL="0" indent="0">
              <a:buNone/>
            </a:pPr>
            <a:r>
              <a:rPr lang="en-US" b="1" dirty="0"/>
              <a:t>No right answer. </a:t>
            </a:r>
          </a:p>
          <a:p>
            <a:pPr marL="0" indent="0">
              <a:buNone/>
            </a:pPr>
            <a:r>
              <a:rPr lang="en-US" b="1" dirty="0"/>
              <a:t>How is history is different from archaeology? </a:t>
            </a:r>
          </a:p>
          <a:p>
            <a:pPr marL="0" indent="0">
              <a:buNone/>
            </a:pPr>
            <a:r>
              <a:rPr lang="en-US" b="1" dirty="0"/>
              <a:t>The vast majority of the time we are not looking at a solid object to determine events</a:t>
            </a:r>
          </a:p>
          <a:p>
            <a:pPr marL="0" indent="0">
              <a:buNone/>
            </a:pPr>
            <a:r>
              <a:rPr lang="en-US" b="1" dirty="0"/>
              <a:t>Perspectives/bias</a:t>
            </a:r>
          </a:p>
          <a:p>
            <a:pPr marL="0" indent="0">
              <a:buNone/>
            </a:pPr>
            <a:r>
              <a:rPr lang="en-US" b="1" dirty="0"/>
              <a:t>Structured argument (this is a good thing for history – and every other intellectual endeavor)</a:t>
            </a:r>
          </a:p>
          <a:p>
            <a:endParaRPr lang="en-US" dirty="0"/>
          </a:p>
        </p:txBody>
      </p:sp>
    </p:spTree>
    <p:extLst>
      <p:ext uri="{BB962C8B-B14F-4D97-AF65-F5344CB8AC3E}">
        <p14:creationId xmlns:p14="http://schemas.microsoft.com/office/powerpoint/2010/main" val="38104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16" y="2809457"/>
            <a:ext cx="6619684" cy="3686544"/>
          </a:xfrm>
        </p:spPr>
        <p:txBody>
          <a:bodyPr>
            <a:noAutofit/>
          </a:bodyPr>
          <a:lstStyle/>
          <a:p>
            <a:r>
              <a:rPr lang="en-US" sz="3200" b="1" dirty="0" smtClean="0">
                <a:ln w="0"/>
                <a:solidFill>
                  <a:srgbClr val="FFFF00"/>
                </a:solidFill>
                <a:effectLst>
                  <a:outerShdw blurRad="38100" dist="19050" dir="2700000" algn="tl" rotWithShape="0">
                    <a:schemeClr val="dk1">
                      <a:alpha val="40000"/>
                    </a:schemeClr>
                  </a:outerShdw>
                </a:effectLst>
              </a:rPr>
              <a:t>I DO NOT WANT TO SEE A SINGLE PHONE OUT. I WILL TAKE IT AND YOU WILL GET IT AT THE END OF THE DAY (2:40). THIS IS THE POLICY FROM THE FIRST DAY OF SCHOOL TO THE LAST DAY OF SCHOOL. IT WILL ESCALATE FOR REPEAT OFFENDERS. IF YOU NEED TO MAKE A CALL SEE ME NOW!</a:t>
            </a:r>
            <a:endParaRPr lang="en-US" sz="3200" b="1" dirty="0">
              <a:ln w="0"/>
              <a:solidFill>
                <a:srgbClr val="FFFF00"/>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cstate="print"/>
          <a:stretch>
            <a:fillRect/>
          </a:stretch>
        </p:blipFill>
        <p:spPr>
          <a:xfrm>
            <a:off x="-65314" y="4098177"/>
            <a:ext cx="5572316" cy="2759824"/>
          </a:xfrm>
          <a:prstGeom prst="rect">
            <a:avLst/>
          </a:prstGeom>
        </p:spPr>
      </p:pic>
      <p:sp>
        <p:nvSpPr>
          <p:cNvPr id="10" name="TextBox 9"/>
          <p:cNvSpPr txBox="1"/>
          <p:nvPr/>
        </p:nvSpPr>
        <p:spPr>
          <a:xfrm>
            <a:off x="6133320" y="291964"/>
            <a:ext cx="5497675" cy="2369880"/>
          </a:xfrm>
          <a:prstGeom prst="rect">
            <a:avLst/>
          </a:prstGeom>
          <a:noFill/>
        </p:spPr>
        <p:txBody>
          <a:bodyPr wrap="square" rtlCol="0">
            <a:spAutoFit/>
          </a:bodyPr>
          <a:lstStyle/>
          <a:p>
            <a:pPr algn="ctr"/>
            <a:r>
              <a:rPr lang="en-US" sz="4400" dirty="0" smtClean="0">
                <a:solidFill>
                  <a:srgbClr val="92D050"/>
                </a:solidFill>
              </a:rPr>
              <a:t>Collect Shoe Paragraphs (if you were gone</a:t>
            </a:r>
            <a:r>
              <a:rPr lang="en-US" sz="6000" dirty="0" smtClean="0">
                <a:solidFill>
                  <a:srgbClr val="92D050"/>
                </a:solidFill>
              </a:rPr>
              <a:t>)</a:t>
            </a:r>
            <a:endParaRPr lang="en-US" sz="6000" dirty="0">
              <a:solidFill>
                <a:srgbClr val="92D050"/>
              </a:solidFill>
            </a:endParaRPr>
          </a:p>
        </p:txBody>
      </p:sp>
      <p:sp>
        <p:nvSpPr>
          <p:cNvPr id="3" name="TextBox 2"/>
          <p:cNvSpPr txBox="1"/>
          <p:nvPr/>
        </p:nvSpPr>
        <p:spPr>
          <a:xfrm>
            <a:off x="436239" y="685799"/>
            <a:ext cx="5070763" cy="2123658"/>
          </a:xfrm>
          <a:prstGeom prst="rect">
            <a:avLst/>
          </a:prstGeom>
          <a:noFill/>
        </p:spPr>
        <p:txBody>
          <a:bodyPr wrap="square" rtlCol="0">
            <a:spAutoFit/>
          </a:bodyPr>
          <a:lstStyle/>
          <a:p>
            <a:pPr algn="ctr"/>
            <a:r>
              <a:rPr lang="en-US" sz="6600" b="1" dirty="0" smtClean="0">
                <a:solidFill>
                  <a:srgbClr val="FFC000"/>
                </a:solidFill>
              </a:rPr>
              <a:t>Take out name tags!</a:t>
            </a:r>
            <a:endParaRPr lang="en-US" sz="6600" b="1" dirty="0">
              <a:solidFill>
                <a:srgbClr val="FFC000"/>
              </a:solidFill>
            </a:endParaRPr>
          </a:p>
        </p:txBody>
      </p:sp>
    </p:spTree>
    <p:extLst>
      <p:ext uri="{BB962C8B-B14F-4D97-AF65-F5344CB8AC3E}">
        <p14:creationId xmlns:p14="http://schemas.microsoft.com/office/powerpoint/2010/main" val="67029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9424"/>
          </a:xfrm>
        </p:spPr>
        <p:txBody>
          <a:bodyPr>
            <a:normAutofit/>
          </a:bodyPr>
          <a:lstStyle/>
          <a:p>
            <a:pPr algn="ctr"/>
            <a:r>
              <a:rPr lang="en-US" sz="6600" b="1" u="sng" dirty="0" smtClean="0"/>
              <a:t>Name Tents</a:t>
            </a:r>
            <a:endParaRPr lang="en-US" sz="6600" b="1" u="sng" dirty="0"/>
          </a:p>
        </p:txBody>
      </p:sp>
      <p:pic>
        <p:nvPicPr>
          <p:cNvPr id="1026" name="Picture 2" descr="Image result for name ten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449424"/>
            <a:ext cx="5843847" cy="2940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83976" y="1300134"/>
            <a:ext cx="6273338" cy="3785652"/>
          </a:xfrm>
          <a:prstGeom prst="rect">
            <a:avLst/>
          </a:prstGeom>
          <a:noFill/>
        </p:spPr>
        <p:txBody>
          <a:bodyPr wrap="square" rtlCol="0">
            <a:spAutoFit/>
          </a:bodyPr>
          <a:lstStyle/>
          <a:p>
            <a:r>
              <a:rPr lang="en-US" sz="6000" dirty="0" smtClean="0">
                <a:solidFill>
                  <a:srgbClr val="FFFF00"/>
                </a:solidFill>
              </a:rPr>
              <a:t>YOUR NAME needs to be this big with folds like this!</a:t>
            </a:r>
          </a:p>
          <a:p>
            <a:endParaRPr lang="en-US" sz="6000" dirty="0">
              <a:solidFill>
                <a:srgbClr val="FFFF00"/>
              </a:solidFill>
            </a:endParaRPr>
          </a:p>
        </p:txBody>
      </p:sp>
      <p:pic>
        <p:nvPicPr>
          <p:cNvPr id="5" name="Picture 4"/>
          <p:cNvPicPr>
            <a:picLocks noChangeAspect="1"/>
          </p:cNvPicPr>
          <p:nvPr/>
        </p:nvPicPr>
        <p:blipFill>
          <a:blip r:embed="rId3" cstate="print"/>
          <a:stretch>
            <a:fillRect/>
          </a:stretch>
        </p:blipFill>
        <p:spPr>
          <a:xfrm>
            <a:off x="-2" y="3937761"/>
            <a:ext cx="7791450" cy="847725"/>
          </a:xfrm>
          <a:prstGeom prst="rect">
            <a:avLst/>
          </a:prstGeom>
        </p:spPr>
      </p:pic>
      <p:sp>
        <p:nvSpPr>
          <p:cNvPr id="7" name="TextBox 6"/>
          <p:cNvSpPr txBox="1"/>
          <p:nvPr/>
        </p:nvSpPr>
        <p:spPr>
          <a:xfrm>
            <a:off x="-33252" y="3851349"/>
            <a:ext cx="5910348" cy="1200329"/>
          </a:xfrm>
          <a:prstGeom prst="rect">
            <a:avLst/>
          </a:prstGeom>
          <a:noFill/>
        </p:spPr>
        <p:txBody>
          <a:bodyPr wrap="square" rtlCol="0">
            <a:spAutoFit/>
          </a:bodyPr>
          <a:lstStyle/>
          <a:p>
            <a:pPr algn="ctr"/>
            <a:r>
              <a:rPr lang="en-US" sz="3600" u="sng" dirty="0" smtClean="0"/>
              <a:t>Please Stand Name Tent in front of you all class long</a:t>
            </a:r>
            <a:endParaRPr lang="en-US" sz="3600" u="sng" dirty="0"/>
          </a:p>
        </p:txBody>
      </p:sp>
      <p:cxnSp>
        <p:nvCxnSpPr>
          <p:cNvPr id="9" name="Straight Arrow Connector 8"/>
          <p:cNvCxnSpPr/>
          <p:nvPr/>
        </p:nvCxnSpPr>
        <p:spPr>
          <a:xfrm flipH="1" flipV="1">
            <a:off x="4305995" y="3076728"/>
            <a:ext cx="4184862" cy="12367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72195" y="3059954"/>
            <a:ext cx="149290" cy="14044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988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0380"/>
            <a:ext cx="6316825" cy="1325563"/>
          </a:xfrm>
        </p:spPr>
        <p:txBody>
          <a:bodyPr/>
          <a:lstStyle/>
          <a:p>
            <a:pPr algn="ctr"/>
            <a:r>
              <a:rPr lang="en-US" b="1" dirty="0" smtClean="0">
                <a:solidFill>
                  <a:srgbClr val="FFFF00"/>
                </a:solidFill>
              </a:rPr>
              <a:t>Finish Shoe Talk</a:t>
            </a:r>
            <a:endParaRPr lang="en-US" b="1" dirty="0">
              <a:solidFill>
                <a:srgbClr val="FFFF00"/>
              </a:solidFill>
            </a:endParaRPr>
          </a:p>
        </p:txBody>
      </p:sp>
      <p:sp>
        <p:nvSpPr>
          <p:cNvPr id="3" name="Content Placeholder 2"/>
          <p:cNvSpPr>
            <a:spLocks noGrp="1"/>
          </p:cNvSpPr>
          <p:nvPr>
            <p:ph idx="1"/>
          </p:nvPr>
        </p:nvSpPr>
        <p:spPr>
          <a:xfrm>
            <a:off x="0" y="1018883"/>
            <a:ext cx="6307494" cy="5839117"/>
          </a:xfrm>
        </p:spPr>
        <p:txBody>
          <a:bodyPr>
            <a:normAutofit/>
          </a:bodyPr>
          <a:lstStyle/>
          <a:p>
            <a:pPr marL="457200" lvl="1" indent="0">
              <a:buNone/>
            </a:pPr>
            <a:r>
              <a:rPr lang="en-US" dirty="0" smtClean="0"/>
              <a:t>Return to evidence in history</a:t>
            </a:r>
          </a:p>
          <a:p>
            <a:r>
              <a:rPr lang="en-US" dirty="0" smtClean="0"/>
              <a:t>Perspectives in history?</a:t>
            </a:r>
          </a:p>
          <a:p>
            <a:r>
              <a:rPr lang="en-US" dirty="0" smtClean="0"/>
              <a:t>My perspective?</a:t>
            </a:r>
          </a:p>
          <a:p>
            <a:r>
              <a:rPr lang="en-US" dirty="0"/>
              <a:t>Your perspective</a:t>
            </a:r>
            <a:r>
              <a:rPr lang="en-US" dirty="0" smtClean="0"/>
              <a:t>?</a:t>
            </a:r>
          </a:p>
          <a:p>
            <a:r>
              <a:rPr lang="en-US" dirty="0"/>
              <a:t>Torrey Pines</a:t>
            </a:r>
            <a:r>
              <a:rPr lang="en-US" dirty="0" smtClean="0"/>
              <a:t>?</a:t>
            </a:r>
          </a:p>
          <a:p>
            <a:r>
              <a:rPr lang="en-US" dirty="0"/>
              <a:t>California</a:t>
            </a:r>
            <a:r>
              <a:rPr lang="en-US" dirty="0" smtClean="0"/>
              <a:t>?</a:t>
            </a:r>
            <a:endParaRPr lang="en-US" dirty="0"/>
          </a:p>
          <a:p>
            <a:r>
              <a:rPr lang="en-US" dirty="0" smtClean="0"/>
              <a:t>The perspective of this class?</a:t>
            </a:r>
          </a:p>
          <a:p>
            <a:r>
              <a:rPr lang="en-US" dirty="0" smtClean="0"/>
              <a:t>World History?</a:t>
            </a:r>
          </a:p>
          <a:p>
            <a:pPr lvl="1"/>
            <a:r>
              <a:rPr lang="en-US" dirty="0"/>
              <a:t>United States?</a:t>
            </a:r>
          </a:p>
          <a:p>
            <a:pPr lvl="1"/>
            <a:r>
              <a:rPr lang="en-US" dirty="0"/>
              <a:t>Europe?</a:t>
            </a:r>
          </a:p>
          <a:p>
            <a:r>
              <a:rPr lang="en-US" dirty="0" smtClean="0"/>
              <a:t>Worldwide?</a:t>
            </a:r>
          </a:p>
          <a:p>
            <a:r>
              <a:rPr lang="en-US" dirty="0" smtClean="0"/>
              <a:t>Shoes?</a:t>
            </a:r>
          </a:p>
        </p:txBody>
      </p:sp>
      <p:pic>
        <p:nvPicPr>
          <p:cNvPr id="2050" name="Picture 2" descr="Image result for jordan off white 1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51724">
            <a:off x="4464397" y="252643"/>
            <a:ext cx="2356710" cy="14140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4914900" y="1883086"/>
            <a:ext cx="7277100" cy="4962525"/>
          </a:xfrm>
          <a:prstGeom prst="rect">
            <a:avLst/>
          </a:prstGeom>
        </p:spPr>
      </p:pic>
      <p:pic>
        <p:nvPicPr>
          <p:cNvPr id="6" name="Picture 5"/>
          <p:cNvPicPr>
            <a:picLocks noChangeAspect="1"/>
          </p:cNvPicPr>
          <p:nvPr/>
        </p:nvPicPr>
        <p:blipFill>
          <a:blip r:embed="rId4" cstate="print"/>
          <a:stretch>
            <a:fillRect/>
          </a:stretch>
        </p:blipFill>
        <p:spPr>
          <a:xfrm>
            <a:off x="10103020" y="67759"/>
            <a:ext cx="1975374" cy="1706005"/>
          </a:xfrm>
          <a:prstGeom prst="rect">
            <a:avLst/>
          </a:prstGeom>
        </p:spPr>
      </p:pic>
      <p:pic>
        <p:nvPicPr>
          <p:cNvPr id="7" name="Picture 6"/>
          <p:cNvPicPr>
            <a:picLocks noChangeAspect="1"/>
          </p:cNvPicPr>
          <p:nvPr/>
        </p:nvPicPr>
        <p:blipFill>
          <a:blip r:embed="rId5" cstate="print"/>
          <a:stretch>
            <a:fillRect/>
          </a:stretch>
        </p:blipFill>
        <p:spPr>
          <a:xfrm>
            <a:off x="6960808" y="80963"/>
            <a:ext cx="2939650" cy="1664878"/>
          </a:xfrm>
          <a:prstGeom prst="rect">
            <a:avLst/>
          </a:prstGeom>
        </p:spPr>
      </p:pic>
    </p:spTree>
    <p:extLst>
      <p:ext uri="{BB962C8B-B14F-4D97-AF65-F5344CB8AC3E}">
        <p14:creationId xmlns:p14="http://schemas.microsoft.com/office/powerpoint/2010/main" val="77525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17037"/>
          </a:xfrm>
        </p:spPr>
        <p:txBody>
          <a:bodyPr>
            <a:normAutofit fontScale="90000"/>
          </a:bodyPr>
          <a:lstStyle/>
          <a:p>
            <a:pPr algn="ctr"/>
            <a:r>
              <a:rPr lang="en-US" b="1" dirty="0" smtClean="0">
                <a:solidFill>
                  <a:srgbClr val="FFFF00"/>
                </a:solidFill>
              </a:rPr>
              <a:t>Why does this matter? Furthermore, </a:t>
            </a:r>
            <a:r>
              <a:rPr lang="en-US" b="1" dirty="0">
                <a:solidFill>
                  <a:srgbClr val="FFFF00"/>
                </a:solidFill>
              </a:rPr>
              <a:t>w</a:t>
            </a:r>
            <a:r>
              <a:rPr lang="en-US" b="1" dirty="0" smtClean="0">
                <a:solidFill>
                  <a:srgbClr val="FFFF00"/>
                </a:solidFill>
              </a:rPr>
              <a:t>hy study history?</a:t>
            </a:r>
            <a:endParaRPr lang="en-US" b="1" dirty="0">
              <a:solidFill>
                <a:srgbClr val="FFFF00"/>
              </a:solidFill>
            </a:endParaRPr>
          </a:p>
        </p:txBody>
      </p:sp>
      <p:sp>
        <p:nvSpPr>
          <p:cNvPr id="3" name="Content Placeholder 2"/>
          <p:cNvSpPr>
            <a:spLocks noGrp="1"/>
          </p:cNvSpPr>
          <p:nvPr>
            <p:ph idx="1"/>
          </p:nvPr>
        </p:nvSpPr>
        <p:spPr>
          <a:xfrm>
            <a:off x="0" y="1017037"/>
            <a:ext cx="6522098" cy="3326624"/>
          </a:xfrm>
        </p:spPr>
        <p:txBody>
          <a:bodyPr/>
          <a:lstStyle/>
          <a:p>
            <a:r>
              <a:rPr lang="en-US" dirty="0" smtClean="0"/>
              <a:t>Does it impact us? How?</a:t>
            </a:r>
          </a:p>
          <a:p>
            <a:r>
              <a:rPr lang="en-US" dirty="0" smtClean="0"/>
              <a:t>Are dates important? </a:t>
            </a:r>
          </a:p>
          <a:p>
            <a:r>
              <a:rPr lang="en-US" dirty="0" smtClean="0"/>
              <a:t>What do we really need to understand in history to understand our world today?</a:t>
            </a:r>
          </a:p>
          <a:p>
            <a:r>
              <a:rPr lang="en-US" dirty="0" smtClean="0">
                <a:solidFill>
                  <a:srgbClr val="FFFF00"/>
                </a:solidFill>
              </a:rPr>
              <a:t>Think about your life. Can I know and understand you without knowing your past?</a:t>
            </a:r>
            <a:endParaRPr lang="en-US" dirty="0">
              <a:solidFill>
                <a:srgbClr val="FFFF00"/>
              </a:solidFill>
            </a:endParaRPr>
          </a:p>
        </p:txBody>
      </p:sp>
      <p:pic>
        <p:nvPicPr>
          <p:cNvPr id="4" name="Picture 3"/>
          <p:cNvPicPr>
            <a:picLocks noChangeAspect="1"/>
          </p:cNvPicPr>
          <p:nvPr/>
        </p:nvPicPr>
        <p:blipFill>
          <a:blip r:embed="rId2" cstate="print"/>
          <a:stretch>
            <a:fillRect/>
          </a:stretch>
        </p:blipFill>
        <p:spPr>
          <a:xfrm>
            <a:off x="6637175" y="994297"/>
            <a:ext cx="5439747" cy="3349364"/>
          </a:xfrm>
          <a:prstGeom prst="rect">
            <a:avLst/>
          </a:prstGeom>
        </p:spPr>
      </p:pic>
    </p:spTree>
    <p:extLst>
      <p:ext uri="{BB962C8B-B14F-4D97-AF65-F5344CB8AC3E}">
        <p14:creationId xmlns:p14="http://schemas.microsoft.com/office/powerpoint/2010/main" val="4723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774441"/>
          </a:xfrm>
        </p:spPr>
        <p:txBody>
          <a:bodyPr>
            <a:normAutofit/>
          </a:bodyPr>
          <a:lstStyle/>
          <a:p>
            <a:pPr algn="ctr">
              <a:buNone/>
            </a:pPr>
            <a:r>
              <a:rPr lang="en-US" sz="4400" b="1" dirty="0" smtClean="0">
                <a:solidFill>
                  <a:srgbClr val="FFFF00"/>
                </a:solidFill>
              </a:rPr>
              <a:t>Keeping an Interactive Notebook in World History</a:t>
            </a:r>
            <a:endParaRPr lang="en-US" sz="4400" dirty="0">
              <a:solidFill>
                <a:srgbClr val="FFFF00"/>
              </a:solidFill>
            </a:endParaRPr>
          </a:p>
        </p:txBody>
      </p:sp>
      <p:sp>
        <p:nvSpPr>
          <p:cNvPr id="6" name="TextBox 5"/>
          <p:cNvSpPr txBox="1"/>
          <p:nvPr/>
        </p:nvSpPr>
        <p:spPr>
          <a:xfrm>
            <a:off x="0" y="648510"/>
            <a:ext cx="6700838" cy="7109639"/>
          </a:xfrm>
          <a:prstGeom prst="rect">
            <a:avLst/>
          </a:prstGeom>
          <a:noFill/>
        </p:spPr>
        <p:txBody>
          <a:bodyPr wrap="square" rtlCol="0">
            <a:spAutoFit/>
          </a:bodyPr>
          <a:lstStyle/>
          <a:p>
            <a:pPr marL="342900" indent="-342900">
              <a:buFont typeface="Arial" pitchFamily="34" charset="0"/>
              <a:buChar char="•"/>
            </a:pPr>
            <a:r>
              <a:rPr lang="en-US" sz="3200" b="1" dirty="0" smtClean="0"/>
              <a:t>Uses both right and left brain hemispheres</a:t>
            </a:r>
          </a:p>
          <a:p>
            <a:pPr marL="342900" indent="-342900">
              <a:buFont typeface="Arial" pitchFamily="34" charset="0"/>
              <a:buChar char="•"/>
            </a:pPr>
            <a:r>
              <a:rPr lang="en-US" sz="3200" b="1" dirty="0" smtClean="0"/>
              <a:t>Increases ability to remember </a:t>
            </a:r>
          </a:p>
          <a:p>
            <a:pPr marL="342900" indent="-342900">
              <a:buFont typeface="Arial" pitchFamily="34" charset="0"/>
              <a:buChar char="•"/>
            </a:pPr>
            <a:r>
              <a:rPr lang="en-US" sz="3200" b="1" dirty="0" smtClean="0"/>
              <a:t>Quick reference</a:t>
            </a:r>
          </a:p>
          <a:p>
            <a:pPr marL="342900" indent="-342900">
              <a:buFont typeface="Arial" pitchFamily="34" charset="0"/>
              <a:buChar char="•"/>
            </a:pPr>
            <a:r>
              <a:rPr lang="en-US" sz="3200" b="1" dirty="0" smtClean="0"/>
              <a:t>Organization of thoughts</a:t>
            </a:r>
          </a:p>
          <a:p>
            <a:pPr marL="342900" indent="-342900">
              <a:buFont typeface="Arial" pitchFamily="34" charset="0"/>
              <a:buChar char="•"/>
            </a:pPr>
            <a:r>
              <a:rPr lang="en-US" sz="3200" b="1" dirty="0" smtClean="0"/>
              <a:t>Teacher, student and parent resource</a:t>
            </a:r>
          </a:p>
          <a:p>
            <a:pPr marL="342900" indent="-342900">
              <a:buFont typeface="Arial" pitchFamily="34" charset="0"/>
              <a:buChar char="•"/>
            </a:pPr>
            <a:r>
              <a:rPr lang="en-US" sz="3200" b="1" dirty="0" smtClean="0"/>
              <a:t>Portfolio of growth</a:t>
            </a:r>
          </a:p>
          <a:p>
            <a:pPr marL="342900" indent="-342900">
              <a:buFont typeface="Arial" pitchFamily="34" charset="0"/>
              <a:buChar char="•"/>
            </a:pPr>
            <a:r>
              <a:rPr lang="en-US" sz="3200" b="1" dirty="0" smtClean="0"/>
              <a:t>Building your own learning resource</a:t>
            </a:r>
          </a:p>
          <a:p>
            <a:pPr marL="342900" indent="-342900">
              <a:buFont typeface="Arial" pitchFamily="34" charset="0"/>
              <a:buChar char="•"/>
            </a:pPr>
            <a:r>
              <a:rPr lang="en-US" sz="3200" b="1" dirty="0" smtClean="0"/>
              <a:t>Take ownership of your learning and express creativity </a:t>
            </a:r>
          </a:p>
          <a:p>
            <a:pPr marL="342900" indent="-342900">
              <a:buFont typeface="Arial" pitchFamily="34" charset="0"/>
              <a:buChar char="•"/>
            </a:pPr>
            <a:r>
              <a:rPr lang="en-US" sz="3200" b="1" dirty="0" smtClean="0"/>
              <a:t>Hopefully you will not lose papers!</a:t>
            </a:r>
          </a:p>
          <a:p>
            <a:pPr marL="342900" indent="-342900">
              <a:buFont typeface="Arial" pitchFamily="34" charset="0"/>
              <a:buChar char="•"/>
            </a:pPr>
            <a:endParaRPr lang="en-US" sz="2400" b="1" dirty="0" smtClean="0"/>
          </a:p>
          <a:p>
            <a:pPr marL="342900" indent="-342900">
              <a:buFont typeface="Arial" pitchFamily="34" charset="0"/>
              <a:buChar char="•"/>
            </a:pPr>
            <a:endParaRPr lang="en-US" sz="2400" b="1" dirty="0" smtClean="0"/>
          </a:p>
          <a:p>
            <a:pPr marL="342900" indent="-342900">
              <a:buFont typeface="Arial" pitchFamily="34" charset="0"/>
              <a:buChar char="•"/>
            </a:pPr>
            <a:endParaRPr lang="en-US" sz="2400" b="1" dirty="0"/>
          </a:p>
        </p:txBody>
      </p:sp>
      <p:pic>
        <p:nvPicPr>
          <p:cNvPr id="2" name="Picture 1"/>
          <p:cNvPicPr>
            <a:picLocks noChangeAspect="1"/>
          </p:cNvPicPr>
          <p:nvPr/>
        </p:nvPicPr>
        <p:blipFill>
          <a:blip r:embed="rId2" cstate="print"/>
          <a:stretch>
            <a:fillRect/>
          </a:stretch>
        </p:blipFill>
        <p:spPr>
          <a:xfrm>
            <a:off x="7032567" y="665136"/>
            <a:ext cx="4878185" cy="6108818"/>
          </a:xfrm>
          <a:prstGeom prst="rect">
            <a:avLst/>
          </a:prstGeom>
        </p:spPr>
      </p:pic>
    </p:spTree>
    <p:extLst>
      <p:ext uri="{BB962C8B-B14F-4D97-AF65-F5344CB8AC3E}">
        <p14:creationId xmlns:p14="http://schemas.microsoft.com/office/powerpoint/2010/main" val="153135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Image result for interactive notebook examples history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710" y="0"/>
            <a:ext cx="59002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0" y="0"/>
            <a:ext cx="2609850" cy="3457575"/>
          </a:xfrm>
          <a:prstGeom prst="rect">
            <a:avLst/>
          </a:prstGeom>
        </p:spPr>
      </p:pic>
      <p:pic>
        <p:nvPicPr>
          <p:cNvPr id="5" name="Picture 4"/>
          <p:cNvPicPr>
            <a:picLocks noChangeAspect="1"/>
          </p:cNvPicPr>
          <p:nvPr/>
        </p:nvPicPr>
        <p:blipFill>
          <a:blip r:embed="rId4" cstate="print"/>
          <a:stretch>
            <a:fillRect/>
          </a:stretch>
        </p:blipFill>
        <p:spPr>
          <a:xfrm>
            <a:off x="2551656" y="3491370"/>
            <a:ext cx="2701983" cy="3382032"/>
          </a:xfrm>
          <a:prstGeom prst="rect">
            <a:avLst/>
          </a:prstGeom>
        </p:spPr>
      </p:pic>
      <p:pic>
        <p:nvPicPr>
          <p:cNvPr id="6" name="Picture 5"/>
          <p:cNvPicPr>
            <a:picLocks noChangeAspect="1"/>
          </p:cNvPicPr>
          <p:nvPr/>
        </p:nvPicPr>
        <p:blipFill>
          <a:blip r:embed="rId5" cstate="print"/>
          <a:stretch>
            <a:fillRect/>
          </a:stretch>
        </p:blipFill>
        <p:spPr>
          <a:xfrm>
            <a:off x="16626" y="3492027"/>
            <a:ext cx="2493818" cy="3365973"/>
          </a:xfrm>
          <a:prstGeom prst="rect">
            <a:avLst/>
          </a:prstGeom>
        </p:spPr>
      </p:pic>
      <p:pic>
        <p:nvPicPr>
          <p:cNvPr id="8" name="Picture 7"/>
          <p:cNvPicPr>
            <a:picLocks noChangeAspect="1"/>
          </p:cNvPicPr>
          <p:nvPr/>
        </p:nvPicPr>
        <p:blipFill>
          <a:blip r:embed="rId6" cstate="print"/>
          <a:stretch>
            <a:fillRect/>
          </a:stretch>
        </p:blipFill>
        <p:spPr>
          <a:xfrm>
            <a:off x="2651411" y="0"/>
            <a:ext cx="2665215" cy="3457575"/>
          </a:xfrm>
          <a:prstGeom prst="rect">
            <a:avLst/>
          </a:prstGeom>
        </p:spPr>
      </p:pic>
    </p:spTree>
    <p:extLst>
      <p:ext uri="{BB962C8B-B14F-4D97-AF65-F5344CB8AC3E}">
        <p14:creationId xmlns:p14="http://schemas.microsoft.com/office/powerpoint/2010/main" val="2994755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774441"/>
          </a:xfrm>
        </p:spPr>
        <p:txBody>
          <a:bodyPr>
            <a:normAutofit/>
          </a:bodyPr>
          <a:lstStyle/>
          <a:p>
            <a:pPr algn="ctr">
              <a:buNone/>
            </a:pPr>
            <a:r>
              <a:rPr lang="en-US" sz="4400" b="1" dirty="0" smtClean="0">
                <a:solidFill>
                  <a:srgbClr val="FFFF00"/>
                </a:solidFill>
              </a:rPr>
              <a:t>Keeping an Interactive Notebook in World History</a:t>
            </a:r>
            <a:endParaRPr lang="en-US" sz="4400" dirty="0">
              <a:solidFill>
                <a:srgbClr val="FFFF00"/>
              </a:solidFill>
            </a:endParaRPr>
          </a:p>
        </p:txBody>
      </p:sp>
      <p:sp>
        <p:nvSpPr>
          <p:cNvPr id="5" name="TextBox 4"/>
          <p:cNvSpPr txBox="1"/>
          <p:nvPr/>
        </p:nvSpPr>
        <p:spPr>
          <a:xfrm>
            <a:off x="112222" y="857250"/>
            <a:ext cx="11967556" cy="3693319"/>
          </a:xfrm>
          <a:prstGeom prst="rect">
            <a:avLst/>
          </a:prstGeom>
          <a:noFill/>
        </p:spPr>
        <p:txBody>
          <a:bodyPr wrap="square" rtlCol="0">
            <a:spAutoFit/>
          </a:bodyPr>
          <a:lstStyle/>
          <a:p>
            <a:r>
              <a:rPr lang="en-US" sz="3600" dirty="0" smtClean="0"/>
              <a:t>Interactive notebook supplies due </a:t>
            </a:r>
            <a:r>
              <a:rPr lang="en-US" sz="3600" b="1" u="sng" dirty="0" smtClean="0"/>
              <a:t>WEDNESDAY, SEPTEMBER 5.</a:t>
            </a:r>
            <a:r>
              <a:rPr lang="en-US" sz="3600" b="1" dirty="0" smtClean="0"/>
              <a:t> </a:t>
            </a:r>
            <a:endParaRPr lang="en-US" sz="3600" dirty="0" smtClean="0"/>
          </a:p>
          <a:p>
            <a:pPr marL="742950" lvl="0" indent="-742950">
              <a:buFont typeface="+mj-lt"/>
              <a:buAutoNum type="arabicPeriod"/>
            </a:pPr>
            <a:r>
              <a:rPr lang="en-US" sz="3600" dirty="0" smtClean="0"/>
              <a:t>An </a:t>
            </a:r>
            <a:r>
              <a:rPr lang="en-US" sz="3600" b="1" dirty="0" smtClean="0"/>
              <a:t>8.5 x 11</a:t>
            </a:r>
            <a:r>
              <a:rPr lang="en-US" sz="3600" dirty="0" smtClean="0"/>
              <a:t> spiral notebook with at least </a:t>
            </a:r>
            <a:r>
              <a:rPr lang="en-US" sz="3600" b="1" dirty="0" smtClean="0"/>
              <a:t>200 pages</a:t>
            </a:r>
            <a:endParaRPr lang="en-US" sz="3600" dirty="0" smtClean="0"/>
          </a:p>
          <a:p>
            <a:pPr marL="742950" lvl="0" indent="-742950">
              <a:buFont typeface="+mj-lt"/>
              <a:buAutoNum type="arabicPeriod"/>
            </a:pPr>
            <a:r>
              <a:rPr lang="en-US" sz="3600" dirty="0" smtClean="0"/>
              <a:t>2 glue sticks</a:t>
            </a:r>
          </a:p>
          <a:p>
            <a:pPr marL="742950" lvl="0" indent="-742950">
              <a:buFont typeface="+mj-lt"/>
              <a:buAutoNum type="arabicPeriod"/>
            </a:pPr>
            <a:r>
              <a:rPr lang="en-US" sz="3600" dirty="0" smtClean="0"/>
              <a:t>Color pencils or highlighters (4 colors)</a:t>
            </a:r>
          </a:p>
          <a:p>
            <a:pPr marL="742950" lvl="0" indent="-742950">
              <a:buFont typeface="+mj-lt"/>
              <a:buAutoNum type="arabicPeriod"/>
            </a:pPr>
            <a:r>
              <a:rPr lang="en-US" sz="3600" dirty="0" smtClean="0"/>
              <a:t>Pen and pencil (with an eraser)</a:t>
            </a:r>
          </a:p>
          <a:p>
            <a:pPr marL="742950" lvl="0" indent="-742950">
              <a:buFont typeface="+mj-lt"/>
              <a:buAutoNum type="arabicPeriod"/>
            </a:pPr>
            <a:r>
              <a:rPr lang="en-US" sz="3600" dirty="0" smtClean="0"/>
              <a:t>Books, worksheets, etc. (as directed)</a:t>
            </a:r>
          </a:p>
          <a:p>
            <a:endParaRPr lang="en-US" dirty="0"/>
          </a:p>
        </p:txBody>
      </p:sp>
      <p:pic>
        <p:nvPicPr>
          <p:cNvPr id="2050" name="Picture 2" descr="Five Star Spiral Notebook, College Ruled, 5 Subject, 8.5 x 11 Inches, 200 Sheets, Assorted Colors (06208), 3 Pack, Pack of 3 By Mead From U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2260">
            <a:off x="8069726" y="2481712"/>
            <a:ext cx="3948225" cy="39482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stretch>
            <a:fillRect/>
          </a:stretch>
        </p:blipFill>
        <p:spPr>
          <a:xfrm rot="17328328">
            <a:off x="1121188" y="4098171"/>
            <a:ext cx="1408918" cy="2631184"/>
          </a:xfrm>
          <a:prstGeom prst="rect">
            <a:avLst/>
          </a:prstGeom>
        </p:spPr>
      </p:pic>
      <p:pic>
        <p:nvPicPr>
          <p:cNvPr id="4" name="Picture 3"/>
          <p:cNvPicPr>
            <a:picLocks noChangeAspect="1"/>
          </p:cNvPicPr>
          <p:nvPr/>
        </p:nvPicPr>
        <p:blipFill>
          <a:blip r:embed="rId4" cstate="print"/>
          <a:stretch>
            <a:fillRect/>
          </a:stretch>
        </p:blipFill>
        <p:spPr>
          <a:xfrm rot="5400000">
            <a:off x="3790320" y="4988643"/>
            <a:ext cx="1554026" cy="1245123"/>
          </a:xfrm>
          <a:prstGeom prst="rect">
            <a:avLst/>
          </a:prstGeom>
        </p:spPr>
      </p:pic>
      <p:pic>
        <p:nvPicPr>
          <p:cNvPr id="2052" name="Picture 4" descr="Image result for colored penci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8227" y="4550569"/>
            <a:ext cx="838704" cy="171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5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1502</TotalTime>
  <Words>1494</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 DO NOT WANT TO SEE A SINGLE PHONE OUT. I WILL TAKE IT AND YOU WILL GET IT AT THE END OF THE DAY (2:40). THIS IS THE POLICY FROM THE FIRST DAY OF SCHOOL TO THE LAST DAY OF SCHOOL. IT WILL ESCALATE FOR REPEAT OFFENDERS. IF YOU NEED TO MAKE A CALL SEE ME NOW!</vt:lpstr>
      <vt:lpstr>PowerPoint Presentation</vt:lpstr>
      <vt:lpstr>I DO NOT WANT TO SEE A SINGLE PHONE OUT. I WILL TAKE IT AND YOU WILL GET IT AT THE END OF THE DAY (2:40). THIS IS THE POLICY FROM THE FIRST DAY OF SCHOOL TO THE LAST DAY OF SCHOOL. IT WILL ESCALATE FOR REPEAT OFFENDERS. IF YOU NEED TO MAKE A CALL SEE ME NOW!</vt:lpstr>
      <vt:lpstr>Name Tents</vt:lpstr>
      <vt:lpstr>Finish Shoe Talk</vt:lpstr>
      <vt:lpstr>Why does this matter? Furthermore, why study history?</vt:lpstr>
      <vt:lpstr>PowerPoint Presentation</vt:lpstr>
      <vt:lpstr>PowerPoint Presentation</vt:lpstr>
      <vt:lpstr>PowerPoint Presentation</vt:lpstr>
      <vt:lpstr>PowerPoint Presentation</vt:lpstr>
      <vt:lpstr>PowerPoint Presentation</vt:lpstr>
      <vt:lpstr>PowerPoint Presentation</vt:lpstr>
      <vt:lpstr>I DO NOT WANT TO SEE A SINGLE PHONE OUT. I WILL TAKE IT AND YOU WILL GET IT AT THE END OF THE DAY (2:40). THIS IS THE POLICY FROM THE FIRST DAY OF SCHOOL TO THE LAST DAY OF SCHOOL. IT WILL ESCALATE FOR REPEAT OFFENDERS. IF YOU NEED TO MAKE A CALL SEE ME NOW!</vt:lpstr>
      <vt:lpstr>Introduce yourself to your new desk mate (if necessary). Then share one new thing that you learned about your family from the homework.</vt:lpstr>
      <vt:lpstr>Syllabus</vt:lpstr>
      <vt:lpstr>PowerPoint Presentation</vt:lpstr>
      <vt:lpstr>Academic Honesty: Avoiding the pitfalls of copying work, plagiarism and cheating </vt:lpstr>
      <vt:lpstr>Other Procedures </vt:lpstr>
      <vt:lpstr>PowerPoint Presentation</vt:lpstr>
      <vt:lpstr>PowerPoint Presentation</vt:lpstr>
      <vt:lpstr>PowerPoint Presentation</vt:lpstr>
      <vt:lpstr>PowerPoint Presentation</vt:lpstr>
      <vt:lpstr>PowerPoint Presentation</vt:lpstr>
      <vt:lpstr>PowerPoint Presentation</vt:lpstr>
      <vt:lpstr>Problem in Archaeology </vt:lpstr>
      <vt:lpstr>PowerPoint Presentation</vt:lpstr>
    </vt:vector>
  </TitlesOfParts>
  <Company>SDUHSD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49</cp:revision>
  <dcterms:created xsi:type="dcterms:W3CDTF">2018-08-28T15:42:16Z</dcterms:created>
  <dcterms:modified xsi:type="dcterms:W3CDTF">2018-08-31T22:42:21Z</dcterms:modified>
</cp:coreProperties>
</file>